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70" r:id="rId1"/>
  </p:sldMasterIdLst>
  <p:notesMasterIdLst>
    <p:notesMasterId r:id="rId109"/>
  </p:notesMasterIdLst>
  <p:sldIdLst>
    <p:sldId id="444" r:id="rId2"/>
    <p:sldId id="309" r:id="rId3"/>
    <p:sldId id="445" r:id="rId4"/>
    <p:sldId id="446" r:id="rId5"/>
    <p:sldId id="447" r:id="rId6"/>
    <p:sldId id="449" r:id="rId7"/>
    <p:sldId id="450" r:id="rId8"/>
    <p:sldId id="451" r:id="rId9"/>
    <p:sldId id="463" r:id="rId10"/>
    <p:sldId id="453" r:id="rId11"/>
    <p:sldId id="454" r:id="rId12"/>
    <p:sldId id="455" r:id="rId13"/>
    <p:sldId id="456" r:id="rId14"/>
    <p:sldId id="458" r:id="rId15"/>
    <p:sldId id="457" r:id="rId16"/>
    <p:sldId id="459" r:id="rId17"/>
    <p:sldId id="460" r:id="rId18"/>
    <p:sldId id="461" r:id="rId19"/>
    <p:sldId id="462" r:id="rId20"/>
    <p:sldId id="550" r:id="rId21"/>
    <p:sldId id="464" r:id="rId22"/>
    <p:sldId id="465" r:id="rId23"/>
    <p:sldId id="466" r:id="rId24"/>
    <p:sldId id="467" r:id="rId25"/>
    <p:sldId id="468" r:id="rId26"/>
    <p:sldId id="469" r:id="rId27"/>
    <p:sldId id="470" r:id="rId28"/>
    <p:sldId id="471" r:id="rId29"/>
    <p:sldId id="472" r:id="rId30"/>
    <p:sldId id="473" r:id="rId31"/>
    <p:sldId id="474" r:id="rId32"/>
    <p:sldId id="475" r:id="rId33"/>
    <p:sldId id="476" r:id="rId34"/>
    <p:sldId id="477" r:id="rId35"/>
    <p:sldId id="478" r:id="rId36"/>
    <p:sldId id="479" r:id="rId37"/>
    <p:sldId id="480" r:id="rId38"/>
    <p:sldId id="481" r:id="rId39"/>
    <p:sldId id="482" r:id="rId40"/>
    <p:sldId id="483" r:id="rId41"/>
    <p:sldId id="484" r:id="rId42"/>
    <p:sldId id="485" r:id="rId43"/>
    <p:sldId id="486" r:id="rId44"/>
    <p:sldId id="487" r:id="rId45"/>
    <p:sldId id="488" r:id="rId46"/>
    <p:sldId id="489" r:id="rId47"/>
    <p:sldId id="490" r:id="rId48"/>
    <p:sldId id="491" r:id="rId49"/>
    <p:sldId id="492" r:id="rId50"/>
    <p:sldId id="554" r:id="rId51"/>
    <p:sldId id="493" r:id="rId52"/>
    <p:sldId id="494" r:id="rId53"/>
    <p:sldId id="495" r:id="rId54"/>
    <p:sldId id="496" r:id="rId55"/>
    <p:sldId id="497" r:id="rId56"/>
    <p:sldId id="498" r:id="rId57"/>
    <p:sldId id="499" r:id="rId58"/>
    <p:sldId id="500" r:id="rId59"/>
    <p:sldId id="501" r:id="rId60"/>
    <p:sldId id="502" r:id="rId61"/>
    <p:sldId id="504" r:id="rId62"/>
    <p:sldId id="505" r:id="rId63"/>
    <p:sldId id="506" r:id="rId64"/>
    <p:sldId id="555" r:id="rId65"/>
    <p:sldId id="507" r:id="rId66"/>
    <p:sldId id="551" r:id="rId67"/>
    <p:sldId id="508" r:id="rId68"/>
    <p:sldId id="509" r:id="rId69"/>
    <p:sldId id="510" r:id="rId70"/>
    <p:sldId id="511" r:id="rId71"/>
    <p:sldId id="513" r:id="rId72"/>
    <p:sldId id="512" r:id="rId73"/>
    <p:sldId id="514" r:id="rId74"/>
    <p:sldId id="515" r:id="rId75"/>
    <p:sldId id="516" r:id="rId76"/>
    <p:sldId id="547" r:id="rId77"/>
    <p:sldId id="517" r:id="rId78"/>
    <p:sldId id="548" r:id="rId79"/>
    <p:sldId id="518" r:id="rId80"/>
    <p:sldId id="519" r:id="rId81"/>
    <p:sldId id="549" r:id="rId82"/>
    <p:sldId id="520" r:id="rId83"/>
    <p:sldId id="521" r:id="rId84"/>
    <p:sldId id="556" r:id="rId85"/>
    <p:sldId id="522" r:id="rId86"/>
    <p:sldId id="545" r:id="rId87"/>
    <p:sldId id="546" r:id="rId88"/>
    <p:sldId id="523" r:id="rId89"/>
    <p:sldId id="527" r:id="rId90"/>
    <p:sldId id="552" r:id="rId91"/>
    <p:sldId id="553" r:id="rId92"/>
    <p:sldId id="530" r:id="rId93"/>
    <p:sldId id="531" r:id="rId94"/>
    <p:sldId id="532" r:id="rId95"/>
    <p:sldId id="533" r:id="rId96"/>
    <p:sldId id="534" r:id="rId97"/>
    <p:sldId id="535" r:id="rId98"/>
    <p:sldId id="536" r:id="rId99"/>
    <p:sldId id="537" r:id="rId100"/>
    <p:sldId id="538" r:id="rId101"/>
    <p:sldId id="539" r:id="rId102"/>
    <p:sldId id="540" r:id="rId103"/>
    <p:sldId id="541" r:id="rId104"/>
    <p:sldId id="542" r:id="rId105"/>
    <p:sldId id="543" r:id="rId106"/>
    <p:sldId id="544" r:id="rId107"/>
    <p:sldId id="557" r:id="rId10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5951"/>
    <a:srgbClr val="59305B"/>
    <a:srgbClr val="4578AF"/>
    <a:srgbClr val="3366FF"/>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6" autoAdjust="0"/>
    <p:restoredTop sz="86267" autoAdjust="0"/>
  </p:normalViewPr>
  <p:slideViewPr>
    <p:cSldViewPr snapToGrid="0">
      <p:cViewPr varScale="1">
        <p:scale>
          <a:sx n="58" d="100"/>
          <a:sy n="58" d="100"/>
        </p:scale>
        <p:origin x="567" y="39"/>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Rectangle 5121"/>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dirty="0"/>
          </a:p>
        </p:txBody>
      </p:sp>
      <p:sp>
        <p:nvSpPr>
          <p:cNvPr id="71683" name="Rectangle 5122"/>
          <p:cNvSpPr>
            <a:spLocks noGrp="1" noChangeArrowheads="1"/>
          </p:cNvSpPr>
          <p:nvPr>
            <p:ph type="dt" idx="1"/>
          </p:nvPr>
        </p:nvSpPr>
        <p:spPr bwMode="auto">
          <a:xfrm>
            <a:off x="3884613"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dirty="0"/>
          </a:p>
        </p:txBody>
      </p:sp>
      <p:sp>
        <p:nvSpPr>
          <p:cNvPr id="71684" name="Rectangle 5123"/>
          <p:cNvSpPr>
            <a:spLocks noGrp="1" noRot="1" noChangeAspect="1" noChangeArrowheads="1" noTextEdit="1"/>
          </p:cNvSpPr>
          <p:nvPr>
            <p:ph type="sldImg" idx="2"/>
          </p:nvPr>
        </p:nvSpPr>
        <p:spPr bwMode="auto">
          <a:xfrm>
            <a:off x="1143000" y="685800"/>
            <a:ext cx="4572000" cy="3429000"/>
          </a:xfrm>
          <a:prstGeom prst="rect">
            <a:avLst/>
          </a:prstGeom>
          <a:noFill/>
          <a:ln w="9525" algn="ctr">
            <a:solidFill>
              <a:srgbClr val="000000"/>
            </a:solidFill>
            <a:miter lim="800000"/>
            <a:headEnd/>
            <a:tailEnd/>
          </a:ln>
        </p:spPr>
      </p:sp>
      <p:sp>
        <p:nvSpPr>
          <p:cNvPr id="5125" name="Notes Placeholder 5124"/>
          <p:cNvSpPr>
            <a:spLocks noGrp="1" noChangeArrowheads="1"/>
          </p:cNvSpPr>
          <p:nvPr>
            <p:ph type="body" sz="quarter" idx="3"/>
          </p:nvPr>
        </p:nvSpPr>
        <p:spPr bwMode="auto">
          <a:xfrm>
            <a:off x="685800" y="4343400"/>
            <a:ext cx="5486400" cy="411480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1686" name="Rectangle 5125"/>
          <p:cNvSpPr>
            <a:spLocks noGrp="1" noChangeArrowheads="1"/>
          </p:cNvSpPr>
          <p:nvPr>
            <p:ph type="ftr" sz="quarter" idx="4"/>
          </p:nvPr>
        </p:nvSpPr>
        <p:spPr bwMode="auto">
          <a:xfrm>
            <a:off x="0"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dirty="0"/>
          </a:p>
        </p:txBody>
      </p:sp>
      <p:sp>
        <p:nvSpPr>
          <p:cNvPr id="5127" name="Slide Number Placeholder 5126"/>
          <p:cNvSpPr>
            <a:spLocks noGrp="1" noChangeArrowheads="1"/>
          </p:cNvSpPr>
          <p:nvPr>
            <p:ph type="sldNum" sz="quarter" idx="5"/>
          </p:nvPr>
        </p:nvSpPr>
        <p:spPr bwMode="auto">
          <a:xfrm>
            <a:off x="3884613" y="8685213"/>
            <a:ext cx="2971800" cy="45720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b" anchorCtr="0" compatLnSpc="1">
            <a:prstTxWarp prst="textNoShape">
              <a:avLst/>
            </a:prstTxWarp>
          </a:bodyPr>
          <a:lstStyle>
            <a:lvl1pPr algn="r">
              <a:defRPr sz="1200"/>
            </a:lvl1pPr>
          </a:lstStyle>
          <a:p>
            <a:fld id="{D96327A5-35F2-4371-8312-8F481B9D24F6}" type="slidenum">
              <a:rPr lang="en-US"/>
              <a:pPr/>
              <a:t>‹#›</a:t>
            </a:fld>
            <a:endParaRPr lang="en-US" dirty="0"/>
          </a:p>
        </p:txBody>
      </p:sp>
    </p:spTree>
    <p:extLst>
      <p:ext uri="{BB962C8B-B14F-4D97-AF65-F5344CB8AC3E}">
        <p14:creationId xmlns:p14="http://schemas.microsoft.com/office/powerpoint/2010/main" val="27996513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EAEEF-EA87-45A5-AB17-DF2F4D00AFC7}" type="slidenum">
              <a:rPr lang="en-US" altLang="en-US" smtClean="0"/>
              <a:pPr/>
              <a:t>1</a:t>
            </a:fld>
            <a:endParaRPr lang="en-US" altLang="en-US" dirty="0"/>
          </a:p>
        </p:txBody>
      </p:sp>
    </p:spTree>
    <p:extLst>
      <p:ext uri="{BB962C8B-B14F-4D97-AF65-F5344CB8AC3E}">
        <p14:creationId xmlns:p14="http://schemas.microsoft.com/office/powerpoint/2010/main" val="1681122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2</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3</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4</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5</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6327A5-35F2-4371-8312-8F481B9D24F6}" type="slidenum">
              <a:rPr lang="en-US" smtClean="0"/>
              <a:pPr/>
              <a:t>17</a:t>
            </a:fld>
            <a:endParaRPr lang="en-US" dirty="0"/>
          </a:p>
        </p:txBody>
      </p:sp>
    </p:spTree>
    <p:extLst>
      <p:ext uri="{BB962C8B-B14F-4D97-AF65-F5344CB8AC3E}">
        <p14:creationId xmlns:p14="http://schemas.microsoft.com/office/powerpoint/2010/main" val="702646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6327A5-35F2-4371-8312-8F481B9D24F6}" type="slidenum">
              <a:rPr lang="en-US" smtClean="0"/>
              <a:pPr/>
              <a:t>43</a:t>
            </a:fld>
            <a:endParaRPr lang="en-US" dirty="0"/>
          </a:p>
        </p:txBody>
      </p:sp>
    </p:spTree>
    <p:extLst>
      <p:ext uri="{BB962C8B-B14F-4D97-AF65-F5344CB8AC3E}">
        <p14:creationId xmlns:p14="http://schemas.microsoft.com/office/powerpoint/2010/main" val="2028182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6327A5-35F2-4371-8312-8F481B9D24F6}" type="slidenum">
              <a:rPr lang="en-US" smtClean="0"/>
              <a:pPr/>
              <a:t>52</a:t>
            </a:fld>
            <a:endParaRPr lang="en-US" dirty="0"/>
          </a:p>
        </p:txBody>
      </p:sp>
    </p:spTree>
    <p:extLst>
      <p:ext uri="{BB962C8B-B14F-4D97-AF65-F5344CB8AC3E}">
        <p14:creationId xmlns:p14="http://schemas.microsoft.com/office/powerpoint/2010/main" val="1621304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hapter Opener">
    <p:spTree>
      <p:nvGrpSpPr>
        <p:cNvPr id="1" name=""/>
        <p:cNvGrpSpPr/>
        <p:nvPr/>
      </p:nvGrpSpPr>
      <p:grpSpPr>
        <a:xfrm>
          <a:off x="0" y="0"/>
          <a:ext cx="0" cy="0"/>
          <a:chOff x="0" y="0"/>
          <a:chExt cx="0" cy="0"/>
        </a:xfrm>
      </p:grpSpPr>
      <p:sp>
        <p:nvSpPr>
          <p:cNvPr id="16" name="Rectangle 15"/>
          <p:cNvSpPr/>
          <p:nvPr/>
        </p:nvSpPr>
        <p:spPr bwMode="white">
          <a:xfrm>
            <a:off x="0" y="0"/>
            <a:ext cx="9144000" cy="1371600"/>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p:cNvSpPr>
            <a:spLocks noGrp="1"/>
          </p:cNvSpPr>
          <p:nvPr>
            <p:ph type="title"/>
          </p:nvPr>
        </p:nvSpPr>
        <p:spPr>
          <a:xfrm>
            <a:off x="457200" y="228600"/>
            <a:ext cx="8229600" cy="622828"/>
          </a:xfrm>
        </p:spPr>
        <p:txBody>
          <a:bodyPr anchor="t">
            <a:noAutofit/>
          </a:bodyPr>
          <a:lstStyle>
            <a:lvl1pPr>
              <a:defRPr sz="3600">
                <a:latin typeface="Arial" pitchFamily="34" charset="0"/>
                <a:ea typeface="Verdana" pitchFamily="34" charset="0"/>
                <a:cs typeface="Arial" pitchFamily="34" charset="0"/>
              </a:defRPr>
            </a:lvl1pPr>
          </a:lstStyle>
          <a:p>
            <a:r>
              <a:rPr lang="en-US"/>
              <a:t>Click to edit Master title style</a:t>
            </a:r>
            <a:endParaRPr lang="en-US" dirty="0"/>
          </a:p>
        </p:txBody>
      </p:sp>
      <p:sp>
        <p:nvSpPr>
          <p:cNvPr id="7" name="Conten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400">
                <a:solidFill>
                  <a:schemeClr val="bg1"/>
                </a:solidFill>
                <a:latin typeface="Arial" pitchFamily="34" charset="0"/>
                <a:ea typeface="Verdana" pitchFamily="34" charset="0"/>
                <a:cs typeface="Arial" pitchFamily="34" charset="0"/>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4400" baseline="0">
                <a:latin typeface="Arial" pitchFamily="34" charset="0"/>
                <a:ea typeface="Verdana" pitchFamily="34" charset="0"/>
                <a:cs typeface="Arial" pitchFamily="34" charset="0"/>
              </a:defRPr>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800">
                <a:latin typeface="Arial" pitchFamily="34" charset="0"/>
                <a:ea typeface="Verdana" pitchFamily="34" charset="0"/>
                <a:cs typeface="Arial" pitchFamily="34" charset="0"/>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3" name="Rectangle 12"/>
          <p:cNvSpPr/>
          <p:nvPr/>
        </p:nvSpPr>
        <p:spPr bwMode="white">
          <a:xfrm>
            <a:off x="-7938" y="6248400"/>
            <a:ext cx="9161464" cy="629874"/>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4"/>
          <p:cNvSpPr>
            <a:spLocks noGrp="1"/>
          </p:cNvSpPr>
          <p:nvPr>
            <p:ph sz="quarter" idx="16"/>
          </p:nvPr>
        </p:nvSpPr>
        <p:spPr>
          <a:xfrm>
            <a:off x="1600200" y="6285230"/>
            <a:ext cx="7543800" cy="572770"/>
          </a:xfrm>
          <a:solidFill>
            <a:srgbClr val="845951"/>
          </a:solidFill>
        </p:spPr>
        <p:txBody>
          <a:bodyPr>
            <a:noAutofit/>
          </a:bodyPr>
          <a:lstStyle>
            <a:lvl1pPr algn="ctr">
              <a:defRPr sz="1100">
                <a:latin typeface="Arial" pitchFamily="34" charset="0"/>
                <a:cs typeface="Arial" pitchFamily="34" charset="0"/>
              </a:defRPr>
            </a:lvl1pPr>
            <a:lvl2pPr>
              <a:defRPr sz="1100">
                <a:latin typeface="Arial" pitchFamily="34" charset="0"/>
                <a:cs typeface="Arial" pitchFamily="34" charset="0"/>
              </a:defRPr>
            </a:lvl2pPr>
            <a:lvl3pPr>
              <a:defRPr sz="1100">
                <a:latin typeface="Arial" pitchFamily="34" charset="0"/>
                <a:cs typeface="Arial" pitchFamily="34" charset="0"/>
              </a:defRPr>
            </a:lvl3pPr>
            <a:lvl4pPr>
              <a:defRPr sz="1100">
                <a:latin typeface="Arial" pitchFamily="34" charset="0"/>
                <a:cs typeface="Arial" pitchFamily="34" charset="0"/>
              </a:defRPr>
            </a:lvl4pPr>
            <a:lvl5pPr>
              <a:defRPr sz="1100">
                <a:latin typeface="Arial" pitchFamily="34" charset="0"/>
                <a:cs typeface="Arial" pitchFamily="34" charset="0"/>
              </a:defRPr>
            </a:lvl5pPr>
          </a:lstStyle>
          <a:p>
            <a:pPr lvl="0"/>
            <a:r>
              <a:rPr lang="en-US"/>
              <a:t>Click to edit Master text styles</a:t>
            </a:r>
          </a:p>
        </p:txBody>
      </p:sp>
    </p:spTree>
    <p:extLst>
      <p:ext uri="{BB962C8B-B14F-4D97-AF65-F5344CB8AC3E}">
        <p14:creationId xmlns:p14="http://schemas.microsoft.com/office/powerpoint/2010/main" val="824513408"/>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dirty="0"/>
              <a:t>Click to edit Master title style</a:t>
            </a:r>
          </a:p>
        </p:txBody>
      </p:sp>
      <p:sp>
        <p:nvSpPr>
          <p:cNvPr id="4" name="Content Placeholder 2"/>
          <p:cNvSpPr>
            <a:spLocks noGrp="1"/>
          </p:cNvSpPr>
          <p:nvPr>
            <p:ph idx="1"/>
          </p:nvPr>
        </p:nvSpPr>
        <p:spPr>
          <a:xfrm>
            <a:off x="228600" y="1295400"/>
            <a:ext cx="8763000" cy="4830763"/>
          </a:xfrm>
          <a:prstGeom prst="rect">
            <a:avLst/>
          </a:prstGeom>
        </p:spPr>
        <p:txBody>
          <a:bodyPr vert="horz" lIns="91440" tIns="45720" rIns="91440" bIns="45720" rtlCol="0">
            <a:normAutofit/>
          </a:bodyPr>
          <a:lstStyle>
            <a:lvl1pPr>
              <a:defRPr sz="2600"/>
            </a:lvl1pPr>
            <a:lvl3pPr>
              <a:defRPr sz="2200"/>
            </a:lvl3pPr>
            <a:lvl5pPr>
              <a:defRPr sz="1800"/>
            </a:lvl5pPr>
          </a:lstStyle>
          <a:p>
            <a:pPr marL="461963" lvl="0" indent="-461963">
              <a:buSzPct val="100000"/>
            </a:pPr>
            <a:r>
              <a:rPr lang="en-US" dirty="0"/>
              <a:t>Click to edit Master text styles</a:t>
            </a:r>
          </a:p>
          <a:p>
            <a:pPr marL="914400" lvl="1" indent="-457200"/>
            <a:r>
              <a:rPr lang="en-US" dirty="0"/>
              <a:t>Second level</a:t>
            </a:r>
          </a:p>
          <a:p>
            <a:pPr marL="1376363" lvl="2" indent="-461963"/>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igure + Caption Layout">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0" name="Title 1"/>
          <p:cNvSpPr>
            <a:spLocks noGrp="1"/>
          </p:cNvSpPr>
          <p:nvPr>
            <p:ph type="title"/>
          </p:nvPr>
        </p:nvSpPr>
        <p:spPr>
          <a:xfrm>
            <a:off x="519169" y="357626"/>
            <a:ext cx="8032638" cy="1004011"/>
          </a:xfrm>
        </p:spPr>
        <p:txBody>
          <a:bodyPr>
            <a:normAutofit/>
          </a:bodyPr>
          <a:lstStyle>
            <a:lvl1pPr algn="ctr">
              <a:defRPr sz="3600" b="0">
                <a:solidFill>
                  <a:schemeClr val="tx1"/>
                </a:solidFill>
              </a:defRPr>
            </a:lvl1pPr>
          </a:lstStyle>
          <a:p>
            <a:r>
              <a:rPr lang="en-US"/>
              <a:t>Click to edit Master title style</a:t>
            </a:r>
            <a:endParaRPr lang="en-US" dirty="0"/>
          </a:p>
        </p:txBody>
      </p:sp>
      <p:sp>
        <p:nvSpPr>
          <p:cNvPr id="11" name="Text Placeholder 3"/>
          <p:cNvSpPr>
            <a:spLocks noGrp="1"/>
          </p:cNvSpPr>
          <p:nvPr>
            <p:ph type="body" sz="half" idx="2"/>
          </p:nvPr>
        </p:nvSpPr>
        <p:spPr>
          <a:xfrm>
            <a:off x="519169" y="5486400"/>
            <a:ext cx="8032638" cy="6651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5"/>
          <p:cNvSpPr/>
          <p:nvPr/>
        </p:nvSpPr>
        <p:spPr bwMode="white">
          <a:xfrm>
            <a:off x="-7937" y="6248400"/>
            <a:ext cx="9151937" cy="617539"/>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Copyright" descr="Pearson: Copyright 2015, 2012, 2009"/>
          <p:cNvSpPr txBox="1">
            <a:spLocks noChangeArrowheads="1"/>
          </p:cNvSpPr>
          <p:nvPr/>
        </p:nvSpPr>
        <p:spPr bwMode="auto">
          <a:xfrm>
            <a:off x="1524000" y="6398426"/>
            <a:ext cx="7012763" cy="347987"/>
          </a:xfrm>
          <a:prstGeom prst="rect">
            <a:avLst/>
          </a:prstGeom>
          <a:solidFill>
            <a:srgbClr val="845951"/>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indent="0" algn="ctr">
              <a:buNone/>
              <a:defRPr/>
            </a:pPr>
            <a:r>
              <a:rPr lang="en-US" sz="1200" dirty="0">
                <a:solidFill>
                  <a:schemeClr val="bg1"/>
                </a:solidFill>
              </a:rPr>
              <a:t>© 2019 Cengage. All rights reserved.</a:t>
            </a:r>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407820"/>
            <a:ext cx="12858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6341659"/>
      </p:ext>
    </p:extLst>
  </p:cSld>
  <p:clrMapOvr>
    <a:masterClrMapping/>
  </p:clrMapOvr>
  <p:transition spd="slow"/>
  <p:hf sldNum="0"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Content Placeholder 1"/>
          <p:cNvSpPr>
            <a:spLocks noGrp="1"/>
          </p:cNvSpPr>
          <p:nvPr>
            <p:ph type="title"/>
          </p:nvPr>
        </p:nvSpPr>
        <p:spPr>
          <a:xfrm>
            <a:off x="457200" y="27709"/>
            <a:ext cx="8229600" cy="1039091"/>
          </a:xfrm>
          <a:prstGeom prst="rect">
            <a:avLst/>
          </a:prstGeom>
        </p:spPr>
        <p:txBody>
          <a:bodyPr vert="horz" lIns="91440" tIns="45720" rIns="91440" bIns="45720" rtlCol="0" anchor="ctr">
            <a:normAutofit/>
          </a:bodyPr>
          <a:lstStyle/>
          <a:p>
            <a:r>
              <a:rPr lang="en-US"/>
              <a:t>Click to edit Master title style</a:t>
            </a:r>
          </a:p>
        </p:txBody>
      </p:sp>
      <p:sp>
        <p:nvSpPr>
          <p:cNvPr id="3" name="Content Placeholder 2"/>
          <p:cNvSpPr>
            <a:spLocks noGrp="1"/>
          </p:cNvSpPr>
          <p:nvPr>
            <p:ph type="body" idx="1"/>
          </p:nvPr>
        </p:nvSpPr>
        <p:spPr>
          <a:xfrm>
            <a:off x="228600" y="1295400"/>
            <a:ext cx="8763000" cy="4830763"/>
          </a:xfrm>
          <a:prstGeom prst="rect">
            <a:avLst/>
          </a:prstGeom>
        </p:spPr>
        <p:txBody>
          <a:bodyPr vert="horz" lIns="91440" tIns="45720" rIns="91440" bIns="45720" rtlCol="0">
            <a:normAutofit/>
          </a:bodyPr>
          <a:lstStyle/>
          <a:p>
            <a:pPr marL="461963" lvl="0" indent="-461963">
              <a:buSzPct val="100000"/>
            </a:pPr>
            <a:r>
              <a:rPr lang="en-US" dirty="0"/>
              <a:t>Click to edit Master text styles</a:t>
            </a:r>
          </a:p>
          <a:p>
            <a:pPr marL="914400" lvl="1" indent="-457200"/>
            <a:r>
              <a:rPr lang="en-US" dirty="0"/>
              <a:t>Second level</a:t>
            </a:r>
          </a:p>
          <a:p>
            <a:pPr marL="1376363" lvl="2" indent="-461963"/>
            <a:r>
              <a:rPr lang="en-US" dirty="0"/>
              <a:t>Third level</a:t>
            </a:r>
          </a:p>
          <a:p>
            <a:pPr lvl="3"/>
            <a:r>
              <a:rPr lang="en-US" dirty="0"/>
              <a:t>Fourth level</a:t>
            </a:r>
          </a:p>
          <a:p>
            <a:pPr lvl="4"/>
            <a:r>
              <a:rPr lang="en-US" dirty="0"/>
              <a:t>Fifth level</a:t>
            </a:r>
          </a:p>
        </p:txBody>
      </p:sp>
      <p:sp>
        <p:nvSpPr>
          <p:cNvPr id="7" name="Rectangle 6"/>
          <p:cNvSpPr/>
          <p:nvPr/>
        </p:nvSpPr>
        <p:spPr bwMode="white">
          <a:xfrm>
            <a:off x="0" y="0"/>
            <a:ext cx="9144000" cy="1133554"/>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bwMode="white">
          <a:xfrm>
            <a:off x="-7938" y="6248400"/>
            <a:ext cx="9161464" cy="629874"/>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pyright" descr="Pearson: Copyright 2015, 2012, 2009"/>
          <p:cNvSpPr txBox="1">
            <a:spLocks noChangeArrowheads="1"/>
          </p:cNvSpPr>
          <p:nvPr/>
        </p:nvSpPr>
        <p:spPr bwMode="auto">
          <a:xfrm>
            <a:off x="1524000" y="6398426"/>
            <a:ext cx="7012763" cy="347987"/>
          </a:xfrm>
          <a:prstGeom prst="rect">
            <a:avLst/>
          </a:prstGeom>
          <a:solidFill>
            <a:srgbClr val="845951"/>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indent="0" algn="ctr">
              <a:buNone/>
              <a:defRPr/>
            </a:pPr>
            <a:r>
              <a:rPr lang="en-US" sz="1200" dirty="0">
                <a:solidFill>
                  <a:schemeClr val="bg1"/>
                </a:solidFill>
              </a:rPr>
              <a:t>© 2019 Cengage. All rights reserved.</a:t>
            </a:r>
          </a:p>
        </p:txBody>
      </p:sp>
      <p:pic>
        <p:nvPicPr>
          <p:cNvPr id="2050"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0" y="6407820"/>
            <a:ext cx="12858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0483617"/>
      </p:ext>
    </p:extLst>
  </p:cSld>
  <p:clrMap bg1="lt1" tx1="dk1" bg2="lt2" tx2="dk2" accent1="accent1" accent2="accent2" accent3="accent3" accent4="accent4" accent5="accent5" accent6="accent6" hlink="hlink" folHlink="folHlink"/>
  <p:sldLayoutIdLst>
    <p:sldLayoutId id="2147483671" r:id="rId1"/>
    <p:sldLayoutId id="2147483675" r:id="rId2"/>
    <p:sldLayoutId id="2147483673" r:id="rId3"/>
  </p:sldLayoutIdLst>
  <p:hf sldNum="0" hdr="0" dt="0"/>
  <p:txStyles>
    <p:titleStyle>
      <a:lvl1pPr algn="ctr" defTabSz="914400" rtl="0" eaLnBrk="1" latinLnBrk="0" hangingPunct="1">
        <a:spcBef>
          <a:spcPct val="0"/>
        </a:spcBef>
        <a:buNone/>
        <a:defRPr sz="3600" kern="120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rgbClr val="845951"/>
        </a:buClr>
        <a:buFont typeface="Arial" pitchFamily="34" charset="0"/>
        <a:buChar char="•"/>
        <a:defRPr lang="en-US" sz="2800" kern="1200" dirty="0" smtClean="0">
          <a:solidFill>
            <a:schemeClr val="tx1"/>
          </a:solidFill>
          <a:latin typeface="Arial" pitchFamily="34" charset="0"/>
          <a:ea typeface="Verdana" pitchFamily="34" charset="0"/>
          <a:cs typeface="Arial" pitchFamily="34" charset="0"/>
        </a:defRPr>
      </a:lvl1pPr>
      <a:lvl2pPr marL="742950" indent="-285750" algn="l" defTabSz="914400" rtl="0" eaLnBrk="1" latinLnBrk="0" hangingPunct="1">
        <a:spcBef>
          <a:spcPct val="20000"/>
        </a:spcBef>
        <a:buClr>
          <a:srgbClr val="845951"/>
        </a:buClr>
        <a:buFont typeface="Arial" pitchFamily="34" charset="0"/>
        <a:buChar char="–"/>
        <a:defRPr lang="en-US" sz="2400" kern="1200" dirty="0" smtClean="0">
          <a:solidFill>
            <a:schemeClr val="tx1"/>
          </a:solidFill>
          <a:latin typeface="Arial" pitchFamily="34" charset="0"/>
          <a:ea typeface="Verdana" pitchFamily="34" charset="0"/>
          <a:cs typeface="Arial" pitchFamily="34" charset="0"/>
        </a:defRPr>
      </a:lvl2pPr>
      <a:lvl3pPr marL="1143000" indent="-228600" algn="l" defTabSz="914400" rtl="0" eaLnBrk="1" latinLnBrk="0" hangingPunct="1">
        <a:spcBef>
          <a:spcPct val="20000"/>
        </a:spcBef>
        <a:buClr>
          <a:srgbClr val="845951"/>
        </a:buClr>
        <a:buFont typeface="Wingdings" pitchFamily="2" charset="2"/>
        <a:buChar char="§"/>
        <a:defRPr lang="en-US" sz="2000" kern="1200" dirty="0" smtClean="0">
          <a:solidFill>
            <a:schemeClr val="tx1"/>
          </a:solidFill>
          <a:latin typeface="Arial" pitchFamily="34" charset="0"/>
          <a:ea typeface="Verdana" pitchFamily="34" charset="0"/>
          <a:cs typeface="Arial" pitchFamily="34" charset="0"/>
        </a:defRPr>
      </a:lvl3pPr>
      <a:lvl4pPr marL="1600200" indent="-228600" algn="l" defTabSz="914400" rtl="0" eaLnBrk="1" latinLnBrk="0" hangingPunct="1">
        <a:spcBef>
          <a:spcPct val="20000"/>
        </a:spcBef>
        <a:buClr>
          <a:srgbClr val="845951"/>
        </a:buClr>
        <a:buFont typeface="Courier New" pitchFamily="49" charset="0"/>
        <a:buChar char="o"/>
        <a:defRPr lang="en-US" sz="2000" kern="1200" dirty="0" smtClean="0">
          <a:solidFill>
            <a:schemeClr val="tx1"/>
          </a:solidFill>
          <a:latin typeface="Arial" pitchFamily="34" charset="0"/>
          <a:ea typeface="Verdana" pitchFamily="34" charset="0"/>
          <a:cs typeface="Arial" pitchFamily="34" charset="0"/>
        </a:defRPr>
      </a:lvl4pPr>
      <a:lvl5pPr marL="2057400" indent="-228600" algn="l" defTabSz="914400" rtl="0" eaLnBrk="1" latinLnBrk="0" hangingPunct="1">
        <a:spcBef>
          <a:spcPct val="20000"/>
        </a:spcBef>
        <a:buClr>
          <a:srgbClr val="845951"/>
        </a:buClr>
        <a:buFont typeface="Arial" pitchFamily="34" charset="0"/>
        <a:buChar char="»"/>
        <a:defRPr lang="en-US" sz="2000" kern="1200" dirty="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9143999" cy="1331258"/>
          </a:xfrm>
        </p:spPr>
        <p:txBody>
          <a:bodyPr anchor="ctr"/>
          <a:lstStyle/>
          <a:p>
            <a:pPr algn="l"/>
            <a:r>
              <a:rPr lang="en-US" sz="4400" dirty="0"/>
              <a:t>Computer Concepts 2018</a:t>
            </a:r>
          </a:p>
        </p:txBody>
      </p:sp>
      <p:pic>
        <p:nvPicPr>
          <p:cNvPr id="1026" name="Picture 2" descr="Book cover reads title: Computer Concepts 2018: Comprehensive. An image on the cover page shows stack of wood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2" y="1436968"/>
            <a:ext cx="3613203" cy="4746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Placeholder 5"/>
          <p:cNvSpPr>
            <a:spLocks noGrp="1"/>
          </p:cNvSpPr>
          <p:nvPr>
            <p:ph type="body" sz="quarter" idx="14"/>
          </p:nvPr>
        </p:nvSpPr>
        <p:spPr>
          <a:xfrm>
            <a:off x="4491318" y="2487706"/>
            <a:ext cx="4155141" cy="2474258"/>
          </a:xfrm>
        </p:spPr>
        <p:txBody>
          <a:bodyPr anchor="ctr"/>
          <a:lstStyle/>
          <a:p>
            <a:pPr algn="ctr"/>
            <a:r>
              <a:rPr lang="en-IN" b="1" dirty="0"/>
              <a:t>Module</a:t>
            </a:r>
            <a:r>
              <a:rPr lang="en-US" b="1" dirty="0"/>
              <a:t> 8</a:t>
            </a:r>
          </a:p>
          <a:p>
            <a:pPr algn="ctr"/>
            <a:r>
              <a:rPr lang="en-US" sz="4000" dirty="0"/>
              <a:t>The ICT Industry</a:t>
            </a:r>
            <a:endParaRPr lang="en-US" sz="4000" b="1" dirty="0"/>
          </a:p>
        </p:txBody>
      </p:sp>
      <p:pic>
        <p:nvPicPr>
          <p:cNvPr id="9" name="Picture 2" descr="Alt Text will be entered he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407820"/>
            <a:ext cx="12858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Placeholder 6"/>
          <p:cNvSpPr>
            <a:spLocks noGrp="1"/>
          </p:cNvSpPr>
          <p:nvPr>
            <p:ph sz="quarter" idx="16"/>
          </p:nvPr>
        </p:nvSpPr>
        <p:spPr/>
        <p:txBody>
          <a:bodyPr anchor="ctr"/>
          <a:lstStyle/>
          <a:p>
            <a:pPr marL="0" indent="0">
              <a:buNone/>
              <a:defRPr/>
            </a:pPr>
            <a:r>
              <a:rPr lang="en-US" sz="1200" dirty="0">
                <a:solidFill>
                  <a:schemeClr val="bg1"/>
                </a:solidFill>
              </a:rPr>
              <a:t>© 2019 Cengage. All rights reserved.</a:t>
            </a:r>
          </a:p>
        </p:txBody>
      </p:sp>
    </p:spTree>
    <p:extLst>
      <p:ext uri="{BB962C8B-B14F-4D97-AF65-F5344CB8AC3E}">
        <p14:creationId xmlns:p14="http://schemas.microsoft.com/office/powerpoint/2010/main" val="3753663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ICT Core Industries (5 of 5)</a:t>
            </a:r>
          </a:p>
        </p:txBody>
      </p:sp>
      <p:sp>
        <p:nvSpPr>
          <p:cNvPr id="3" name="Content Placeholder 2"/>
          <p:cNvSpPr>
            <a:spLocks noGrp="1"/>
          </p:cNvSpPr>
          <p:nvPr>
            <p:ph idx="1"/>
          </p:nvPr>
        </p:nvSpPr>
        <p:spPr/>
        <p:txBody>
          <a:bodyPr>
            <a:normAutofit/>
          </a:bodyPr>
          <a:lstStyle/>
          <a:p>
            <a:r>
              <a:rPr lang="en-US" dirty="0"/>
              <a:t>The ICT industry has fueled the economies of many countries and was not as deeply affected as some sectors of the economy during the 2009 global recession</a:t>
            </a:r>
          </a:p>
          <a:p>
            <a:r>
              <a:rPr lang="en-US" dirty="0"/>
              <a:t>The so-called dot-com bubble was fueled by a frenzy of online business startups called </a:t>
            </a:r>
            <a:r>
              <a:rPr lang="en-US" b="1" dirty="0"/>
              <a:t>dot-coms</a:t>
            </a:r>
          </a:p>
          <a:p>
            <a:r>
              <a:rPr lang="en-US" dirty="0"/>
              <a:t>A dot-com bubble that began in the late 1990s burst with devastating effects on ICT stock values; a </a:t>
            </a:r>
            <a:r>
              <a:rPr lang="en-US" b="1" dirty="0"/>
              <a:t>stock market bubble</a:t>
            </a:r>
            <a:r>
              <a:rPr lang="en-US" dirty="0"/>
              <a:t> refers to a sharp rise in stock values that is later followed by a sudden decline</a:t>
            </a:r>
          </a:p>
        </p:txBody>
      </p:sp>
    </p:spTree>
    <p:extLst>
      <p:ext uri="{BB962C8B-B14F-4D97-AF65-F5344CB8AC3E}">
        <p14:creationId xmlns:p14="http://schemas.microsoft.com/office/powerpoint/2010/main" val="37109237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ICT Ethics (1 of 2)</a:t>
            </a:r>
          </a:p>
        </p:txBody>
      </p:sp>
      <p:sp>
        <p:nvSpPr>
          <p:cNvPr id="4" name="Content Placeholder 3"/>
          <p:cNvSpPr>
            <a:spLocks noGrp="1"/>
          </p:cNvSpPr>
          <p:nvPr>
            <p:ph idx="1"/>
          </p:nvPr>
        </p:nvSpPr>
        <p:spPr/>
        <p:txBody>
          <a:bodyPr>
            <a:normAutofit/>
          </a:bodyPr>
          <a:lstStyle/>
          <a:p>
            <a:r>
              <a:rPr lang="en-US" dirty="0"/>
              <a:t>The term </a:t>
            </a:r>
            <a:r>
              <a:rPr lang="en-US" b="1" dirty="0"/>
              <a:t>professional ethics</a:t>
            </a:r>
            <a:r>
              <a:rPr lang="en-US" dirty="0"/>
              <a:t> refers to on-the-job choices and actions that reflect a person’s values</a:t>
            </a:r>
          </a:p>
          <a:p>
            <a:r>
              <a:rPr lang="en-US" b="1" dirty="0"/>
              <a:t>Confidentiality</a:t>
            </a:r>
            <a:r>
              <a:rPr lang="en-US" dirty="0"/>
              <a:t> is the obligation not to disclose willingly any information that should be kept private</a:t>
            </a:r>
          </a:p>
          <a:p>
            <a:r>
              <a:rPr lang="en-US" b="1" dirty="0"/>
              <a:t>Proprietary information</a:t>
            </a:r>
            <a:r>
              <a:rPr lang="en-US" dirty="0"/>
              <a:t> includes knowledge about company finances, procedures, products, and research that competitors would find valuable</a:t>
            </a:r>
          </a:p>
          <a:p>
            <a:r>
              <a:rPr lang="en-US" dirty="0"/>
              <a:t>A </a:t>
            </a:r>
            <a:r>
              <a:rPr lang="en-US" b="1" dirty="0"/>
              <a:t>non-compete clause</a:t>
            </a:r>
            <a:r>
              <a:rPr lang="en-US" dirty="0"/>
              <a:t> is designed to prevent employees from divulging proprietary information to competitors</a:t>
            </a:r>
          </a:p>
        </p:txBody>
      </p:sp>
    </p:spTree>
    <p:extLst>
      <p:ext uri="{BB962C8B-B14F-4D97-AF65-F5344CB8AC3E}">
        <p14:creationId xmlns:p14="http://schemas.microsoft.com/office/powerpoint/2010/main" val="41736945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16996"/>
            <a:ext cx="8032638" cy="781363"/>
          </a:xfrm>
        </p:spPr>
        <p:txBody>
          <a:bodyPr/>
          <a:lstStyle/>
          <a:p>
            <a:r>
              <a:rPr lang="en-US" dirty="0"/>
              <a:t>ICT Ethics (2 of 2)</a:t>
            </a:r>
          </a:p>
        </p:txBody>
      </p:sp>
      <p:sp>
        <p:nvSpPr>
          <p:cNvPr id="4" name="Content Placeholder 3"/>
          <p:cNvSpPr>
            <a:spLocks noGrp="1"/>
          </p:cNvSpPr>
          <p:nvPr>
            <p:ph type="body" sz="half" idx="2"/>
          </p:nvPr>
        </p:nvSpPr>
        <p:spPr>
          <a:xfrm>
            <a:off x="482600" y="1159712"/>
            <a:ext cx="8318500" cy="1651000"/>
          </a:xfrm>
        </p:spPr>
        <p:txBody>
          <a:bodyPr>
            <a:noAutofit/>
          </a:bodyPr>
          <a:lstStyle/>
          <a:p>
            <a:pPr marL="457200" indent="-457200">
              <a:buFont typeface="Arial" pitchFamily="34" charset="0"/>
              <a:buChar char="•"/>
            </a:pPr>
            <a:r>
              <a:rPr lang="en-US" sz="2600" dirty="0"/>
              <a:t>It’s never a good idea to use facilities at work for personal activities unless you have a specific agreement with your employer and your activities do not breach your employment contract</a:t>
            </a:r>
          </a:p>
        </p:txBody>
      </p:sp>
      <p:pic>
        <p:nvPicPr>
          <p:cNvPr id="5" name="Picture 4" descr="Alt Text will be entered here."/>
          <p:cNvPicPr>
            <a:picLocks noChangeAspect="1"/>
          </p:cNvPicPr>
          <p:nvPr/>
        </p:nvPicPr>
        <p:blipFill>
          <a:blip r:embed="rId2" cstate="print"/>
          <a:stretch>
            <a:fillRect/>
          </a:stretch>
        </p:blipFill>
        <p:spPr>
          <a:xfrm>
            <a:off x="2641600" y="3187700"/>
            <a:ext cx="4350200" cy="2941931"/>
          </a:xfrm>
          <a:prstGeom prst="rect">
            <a:avLst/>
          </a:prstGeom>
        </p:spPr>
      </p:pic>
    </p:spTree>
    <p:extLst>
      <p:ext uri="{BB962C8B-B14F-4D97-AF65-F5344CB8AC3E}">
        <p14:creationId xmlns:p14="http://schemas.microsoft.com/office/powerpoint/2010/main" val="169618514"/>
      </p:ext>
    </p:extLst>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Ethical Decision Making (1 of 3)</a:t>
            </a:r>
          </a:p>
        </p:txBody>
      </p:sp>
      <p:sp>
        <p:nvSpPr>
          <p:cNvPr id="5" name="Content Placeholder 4"/>
          <p:cNvSpPr>
            <a:spLocks noGrp="1"/>
          </p:cNvSpPr>
          <p:nvPr>
            <p:ph idx="1"/>
          </p:nvPr>
        </p:nvSpPr>
        <p:spPr>
          <a:xfrm>
            <a:off x="114300" y="1200150"/>
            <a:ext cx="8915400" cy="5002213"/>
          </a:xfrm>
        </p:spPr>
        <p:txBody>
          <a:bodyPr>
            <a:normAutofit fontScale="92500"/>
          </a:bodyPr>
          <a:lstStyle/>
          <a:p>
            <a:pPr>
              <a:lnSpc>
                <a:spcPct val="110000"/>
              </a:lnSpc>
            </a:pPr>
            <a:r>
              <a:rPr lang="en-US" dirty="0"/>
              <a:t>Ethical decisions that you make on the job can have long-term consequences for your career and lifestyle, so it is important to approach these decisions seriously</a:t>
            </a:r>
          </a:p>
          <a:p>
            <a:pPr>
              <a:lnSpc>
                <a:spcPct val="110000"/>
              </a:lnSpc>
            </a:pPr>
            <a:r>
              <a:rPr lang="en-US" b="1" dirty="0"/>
              <a:t>Use the following strategies when making decisions at work:</a:t>
            </a:r>
          </a:p>
          <a:p>
            <a:pPr lvl="1">
              <a:lnSpc>
                <a:spcPct val="110000"/>
              </a:lnSpc>
            </a:pPr>
            <a:r>
              <a:rPr lang="en-US" dirty="0"/>
              <a:t>Talk to people whose judgment you respect</a:t>
            </a:r>
          </a:p>
          <a:p>
            <a:pPr lvl="1">
              <a:lnSpc>
                <a:spcPct val="110000"/>
              </a:lnSpc>
            </a:pPr>
            <a:r>
              <a:rPr lang="en-US" dirty="0"/>
              <a:t>Consider what the most ethical person you know would decide to do</a:t>
            </a:r>
          </a:p>
          <a:p>
            <a:pPr lvl="1">
              <a:lnSpc>
                <a:spcPct val="110000"/>
              </a:lnSpc>
            </a:pPr>
            <a:r>
              <a:rPr lang="en-US" dirty="0"/>
              <a:t>Think about what you would do if your actions were made public</a:t>
            </a:r>
          </a:p>
          <a:p>
            <a:pPr lvl="1">
              <a:lnSpc>
                <a:spcPct val="110000"/>
              </a:lnSpc>
            </a:pPr>
            <a:r>
              <a:rPr lang="en-US" dirty="0"/>
              <a:t>Look at the problem from the opposite perspective</a:t>
            </a:r>
          </a:p>
          <a:p>
            <a:pPr lvl="1">
              <a:lnSpc>
                <a:spcPct val="110000"/>
              </a:lnSpc>
            </a:pPr>
            <a:r>
              <a:rPr lang="en-US" dirty="0"/>
              <a:t>Consult a code of professional ethics</a:t>
            </a:r>
          </a:p>
        </p:txBody>
      </p:sp>
    </p:spTree>
    <p:extLst>
      <p:ext uri="{BB962C8B-B14F-4D97-AF65-F5344CB8AC3E}">
        <p14:creationId xmlns:p14="http://schemas.microsoft.com/office/powerpoint/2010/main" val="26258830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Ethical Decision Making (2 of 3)</a:t>
            </a:r>
          </a:p>
        </p:txBody>
      </p:sp>
      <p:sp>
        <p:nvSpPr>
          <p:cNvPr id="3" name="Content Placeholder 2"/>
          <p:cNvSpPr>
            <a:spLocks noGrp="1"/>
          </p:cNvSpPr>
          <p:nvPr>
            <p:ph idx="1"/>
          </p:nvPr>
        </p:nvSpPr>
        <p:spPr/>
        <p:txBody>
          <a:bodyPr/>
          <a:lstStyle/>
          <a:p>
            <a:r>
              <a:rPr lang="en-US" dirty="0"/>
              <a:t>A code of ethics is a set of guidelines designed to help professionals thread their way through a sometimes tangled web of ethical on-the-job decisions</a:t>
            </a:r>
          </a:p>
          <a:p>
            <a:r>
              <a:rPr lang="en-US" dirty="0"/>
              <a:t>Some codes of ethics are short and concise, whereas others are long and detailed</a:t>
            </a:r>
          </a:p>
          <a:p>
            <a:r>
              <a:rPr lang="en-US" dirty="0"/>
              <a:t>Most codes contain principles similar to those from the Computer Ethics Institute (CEI)</a:t>
            </a:r>
          </a:p>
          <a:p>
            <a:r>
              <a:rPr lang="en-US" dirty="0"/>
              <a:t>Do not use a computer to harm other people</a:t>
            </a:r>
          </a:p>
          <a:p>
            <a:r>
              <a:rPr lang="en-US" dirty="0"/>
              <a:t>Do not interfere with other people's computer work</a:t>
            </a:r>
          </a:p>
          <a:p>
            <a:r>
              <a:rPr lang="en-US" dirty="0"/>
              <a:t>Do not snoop around in other people's files</a:t>
            </a:r>
          </a:p>
        </p:txBody>
      </p:sp>
    </p:spTree>
    <p:extLst>
      <p:ext uri="{BB962C8B-B14F-4D97-AF65-F5344CB8AC3E}">
        <p14:creationId xmlns:p14="http://schemas.microsoft.com/office/powerpoint/2010/main" val="23978775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Ethical Decision Making (3 of 3)</a:t>
            </a:r>
          </a:p>
        </p:txBody>
      </p:sp>
      <p:sp>
        <p:nvSpPr>
          <p:cNvPr id="3" name="Content Placeholder 2"/>
          <p:cNvSpPr>
            <a:spLocks noGrp="1"/>
          </p:cNvSpPr>
          <p:nvPr>
            <p:ph idx="1"/>
          </p:nvPr>
        </p:nvSpPr>
        <p:spPr>
          <a:xfrm>
            <a:off x="217170" y="1234440"/>
            <a:ext cx="8789670" cy="4926013"/>
          </a:xfrm>
        </p:spPr>
        <p:txBody>
          <a:bodyPr>
            <a:noAutofit/>
          </a:bodyPr>
          <a:lstStyle/>
          <a:p>
            <a:r>
              <a:rPr lang="en-US" dirty="0"/>
              <a:t>Do not use a computer to steal</a:t>
            </a:r>
          </a:p>
          <a:p>
            <a:r>
              <a:rPr lang="en-US" dirty="0"/>
              <a:t>Do not use a computer to bear false witness</a:t>
            </a:r>
          </a:p>
          <a:p>
            <a:r>
              <a:rPr lang="en-US" dirty="0"/>
              <a:t>Do not use or copy software for which you have not paid</a:t>
            </a:r>
          </a:p>
          <a:p>
            <a:r>
              <a:rPr lang="en-US" dirty="0"/>
              <a:t>Do not use other people's computer resources without authorization</a:t>
            </a:r>
          </a:p>
          <a:p>
            <a:r>
              <a:rPr lang="en-US" dirty="0"/>
              <a:t>Do not appropriate other people's intellectual output.</a:t>
            </a:r>
          </a:p>
          <a:p>
            <a:r>
              <a:rPr lang="en-US" dirty="0"/>
              <a:t>Think about the social consequences of the programs you write</a:t>
            </a:r>
          </a:p>
          <a:p>
            <a:r>
              <a:rPr lang="en-US" dirty="0"/>
              <a:t>Use a computer in ways that show consideration and respect</a:t>
            </a:r>
          </a:p>
        </p:txBody>
      </p:sp>
    </p:spTree>
    <p:extLst>
      <p:ext uri="{BB962C8B-B14F-4D97-AF65-F5344CB8AC3E}">
        <p14:creationId xmlns:p14="http://schemas.microsoft.com/office/powerpoint/2010/main" val="34019365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Whistleblowing (1 of 3)</a:t>
            </a:r>
          </a:p>
        </p:txBody>
      </p:sp>
      <p:sp>
        <p:nvSpPr>
          <p:cNvPr id="3" name="Content Placeholder 2"/>
          <p:cNvSpPr>
            <a:spLocks noGrp="1"/>
          </p:cNvSpPr>
          <p:nvPr>
            <p:ph idx="1"/>
          </p:nvPr>
        </p:nvSpPr>
        <p:spPr/>
        <p:txBody>
          <a:bodyPr>
            <a:normAutofit/>
          </a:bodyPr>
          <a:lstStyle/>
          <a:p>
            <a:r>
              <a:rPr lang="en-US" dirty="0"/>
              <a:t>A widely accepted definition of </a:t>
            </a:r>
            <a:r>
              <a:rPr lang="en-US" b="1" dirty="0"/>
              <a:t>whistleblowing</a:t>
            </a:r>
            <a:r>
              <a:rPr lang="en-US" dirty="0"/>
              <a:t> is the disclosure by an employee (or professional) of confidential information that relates to some danger, fraud, or other illegal or unethical conduct connected with the workplace</a:t>
            </a:r>
          </a:p>
          <a:p>
            <a:r>
              <a:rPr lang="en-US" dirty="0"/>
              <a:t>A whistleblower is someone in an organization who decides to speak out against on-the-job activities that are contrary to the mission of the organization or threaten the public interest</a:t>
            </a:r>
          </a:p>
        </p:txBody>
      </p:sp>
    </p:spTree>
    <p:extLst>
      <p:ext uri="{BB962C8B-B14F-4D97-AF65-F5344CB8AC3E}">
        <p14:creationId xmlns:p14="http://schemas.microsoft.com/office/powerpoint/2010/main" val="32384423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Whistleblowing (2 of 3)</a:t>
            </a:r>
          </a:p>
        </p:txBody>
      </p:sp>
      <p:sp>
        <p:nvSpPr>
          <p:cNvPr id="3" name="Content Placeholder 2"/>
          <p:cNvSpPr>
            <a:spLocks noGrp="1"/>
          </p:cNvSpPr>
          <p:nvPr>
            <p:ph idx="1"/>
          </p:nvPr>
        </p:nvSpPr>
        <p:spPr/>
        <p:txBody>
          <a:bodyPr>
            <a:normAutofit/>
          </a:bodyPr>
          <a:lstStyle/>
          <a:p>
            <a:pPr>
              <a:lnSpc>
                <a:spcPct val="110000"/>
              </a:lnSpc>
            </a:pPr>
            <a:r>
              <a:rPr lang="en-US" dirty="0"/>
              <a:t>Employee advocates have the following suggestions for reducing the risk of career repercussions that are often experienced by whistleblowers:</a:t>
            </a:r>
          </a:p>
          <a:p>
            <a:pPr lvl="1">
              <a:lnSpc>
                <a:spcPct val="110000"/>
              </a:lnSpc>
            </a:pPr>
            <a:r>
              <a:rPr lang="en-US" dirty="0"/>
              <a:t>Examine your motives</a:t>
            </a:r>
          </a:p>
          <a:p>
            <a:pPr lvl="1">
              <a:lnSpc>
                <a:spcPct val="110000"/>
              </a:lnSpc>
            </a:pPr>
            <a:r>
              <a:rPr lang="en-US" dirty="0"/>
              <a:t>Try the normal chain of command</a:t>
            </a:r>
          </a:p>
          <a:p>
            <a:pPr lvl="1">
              <a:lnSpc>
                <a:spcPct val="110000"/>
              </a:lnSpc>
            </a:pPr>
            <a:r>
              <a:rPr lang="en-US" dirty="0"/>
              <a:t>Collect evidence to back up your accusations</a:t>
            </a:r>
          </a:p>
          <a:p>
            <a:pPr lvl="1">
              <a:lnSpc>
                <a:spcPct val="110000"/>
              </a:lnSpc>
            </a:pPr>
            <a:r>
              <a:rPr lang="en-US" dirty="0"/>
              <a:t>Record events as they unfold</a:t>
            </a:r>
          </a:p>
          <a:p>
            <a:pPr lvl="1">
              <a:lnSpc>
                <a:spcPct val="110000"/>
              </a:lnSpc>
            </a:pPr>
            <a:r>
              <a:rPr lang="en-US" dirty="0"/>
              <a:t>Act ethically</a:t>
            </a:r>
          </a:p>
        </p:txBody>
      </p:sp>
    </p:spTree>
    <p:extLst>
      <p:ext uri="{BB962C8B-B14F-4D97-AF65-F5344CB8AC3E}">
        <p14:creationId xmlns:p14="http://schemas.microsoft.com/office/powerpoint/2010/main" val="24174413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Whistleblowing (3 of 3)</a:t>
            </a:r>
          </a:p>
        </p:txBody>
      </p:sp>
      <p:sp>
        <p:nvSpPr>
          <p:cNvPr id="3" name="Content Placeholder 2"/>
          <p:cNvSpPr>
            <a:spLocks noGrp="1"/>
          </p:cNvSpPr>
          <p:nvPr>
            <p:ph idx="1"/>
          </p:nvPr>
        </p:nvSpPr>
        <p:spPr/>
        <p:txBody>
          <a:bodyPr>
            <a:normAutofit/>
          </a:bodyPr>
          <a:lstStyle/>
          <a:p>
            <a:pPr lvl="1">
              <a:lnSpc>
                <a:spcPct val="110000"/>
              </a:lnSpc>
            </a:pPr>
            <a:r>
              <a:rPr lang="en-US" dirty="0"/>
              <a:t>Be ready to accept repercussions</a:t>
            </a:r>
          </a:p>
          <a:p>
            <a:pPr lvl="1">
              <a:lnSpc>
                <a:spcPct val="110000"/>
              </a:lnSpc>
            </a:pPr>
            <a:r>
              <a:rPr lang="en-US" dirty="0"/>
              <a:t>Establish a support network</a:t>
            </a:r>
          </a:p>
          <a:p>
            <a:pPr lvl="1">
              <a:lnSpc>
                <a:spcPct val="110000"/>
              </a:lnSpc>
            </a:pPr>
            <a:r>
              <a:rPr lang="en-US" dirty="0"/>
              <a:t>Consult a lawyer</a:t>
            </a:r>
          </a:p>
          <a:p>
            <a:pPr lvl="1">
              <a:lnSpc>
                <a:spcPct val="110000"/>
              </a:lnSpc>
            </a:pPr>
            <a:r>
              <a:rPr lang="en-US" dirty="0"/>
              <a:t>Consider your strategy</a:t>
            </a:r>
          </a:p>
        </p:txBody>
      </p:sp>
    </p:spTree>
    <p:extLst>
      <p:ext uri="{BB962C8B-B14F-4D97-AF65-F5344CB8AC3E}">
        <p14:creationId xmlns:p14="http://schemas.microsoft.com/office/powerpoint/2010/main" val="1804883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ICT Goods and Services (1 of 5)</a:t>
            </a:r>
          </a:p>
        </p:txBody>
      </p:sp>
      <p:sp>
        <p:nvSpPr>
          <p:cNvPr id="3" name="Content Placeholder 2"/>
          <p:cNvSpPr>
            <a:spLocks noGrp="1"/>
          </p:cNvSpPr>
          <p:nvPr>
            <p:ph idx="1"/>
          </p:nvPr>
        </p:nvSpPr>
        <p:spPr/>
        <p:txBody>
          <a:bodyPr>
            <a:normAutofit/>
          </a:bodyPr>
          <a:lstStyle/>
          <a:p>
            <a:r>
              <a:rPr lang="en-US" dirty="0"/>
              <a:t>In economics, </a:t>
            </a:r>
            <a:r>
              <a:rPr lang="en-US" b="1" dirty="0"/>
              <a:t>goods</a:t>
            </a:r>
            <a:r>
              <a:rPr lang="en-US" dirty="0"/>
              <a:t> are things that can be used or consumed, whereas </a:t>
            </a:r>
            <a:r>
              <a:rPr lang="en-US" b="1" dirty="0"/>
              <a:t>services</a:t>
            </a:r>
            <a:r>
              <a:rPr lang="en-US" dirty="0"/>
              <a:t> are intangible actions performed for a consumer</a:t>
            </a:r>
          </a:p>
          <a:p>
            <a:r>
              <a:rPr lang="en-US" dirty="0"/>
              <a:t>ICT goods and services can be distributed locally, nationally, or internationally and are purchased by individuals and corporations</a:t>
            </a:r>
          </a:p>
          <a:p>
            <a:r>
              <a:rPr lang="en-US" b="1" dirty="0"/>
              <a:t>Consumer goods</a:t>
            </a:r>
            <a:r>
              <a:rPr lang="en-US" dirty="0"/>
              <a:t>, such as laptops, are purchased by individuals; </a:t>
            </a:r>
            <a:r>
              <a:rPr lang="en-US" b="1" dirty="0"/>
              <a:t>capit</a:t>
            </a:r>
            <a:r>
              <a:rPr lang="en-US" altLang="zh-CN" b="1" dirty="0"/>
              <a:t>a</a:t>
            </a:r>
            <a:r>
              <a:rPr lang="en-US" b="1" dirty="0"/>
              <a:t>l goods </a:t>
            </a:r>
            <a:r>
              <a:rPr lang="en-US" dirty="0"/>
              <a:t>are raw materials used by businesses to make consumer goods</a:t>
            </a:r>
          </a:p>
        </p:txBody>
      </p:sp>
    </p:spTree>
    <p:extLst>
      <p:ext uri="{BB962C8B-B14F-4D97-AF65-F5344CB8AC3E}">
        <p14:creationId xmlns:p14="http://schemas.microsoft.com/office/powerpoint/2010/main" val="1317039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ICT Goods and Services (2 of 5)</a:t>
            </a:r>
          </a:p>
        </p:txBody>
      </p:sp>
      <p:sp>
        <p:nvSpPr>
          <p:cNvPr id="3" name="Content Placeholder 2"/>
          <p:cNvSpPr>
            <a:spLocks noGrp="1"/>
          </p:cNvSpPr>
          <p:nvPr>
            <p:ph idx="1"/>
          </p:nvPr>
        </p:nvSpPr>
        <p:spPr/>
        <p:txBody>
          <a:bodyPr/>
          <a:lstStyle/>
          <a:p>
            <a:r>
              <a:rPr lang="en-US" dirty="0"/>
              <a:t>The terms </a:t>
            </a:r>
            <a:r>
              <a:rPr lang="en-US" i="1" dirty="0"/>
              <a:t>outsourcing</a:t>
            </a:r>
            <a:r>
              <a:rPr lang="en-US" dirty="0"/>
              <a:t> and </a:t>
            </a:r>
            <a:r>
              <a:rPr lang="en-US" i="1" dirty="0"/>
              <a:t>offshoring</a:t>
            </a:r>
            <a:r>
              <a:rPr lang="en-US" dirty="0"/>
              <a:t> are often used interchangeably, but they are slightly different</a:t>
            </a:r>
          </a:p>
          <a:p>
            <a:pPr lvl="1" indent="-400050">
              <a:spcBef>
                <a:spcPts val="600"/>
              </a:spcBef>
            </a:pPr>
            <a:r>
              <a:rPr lang="en-US" b="1" dirty="0"/>
              <a:t>Outsourcing</a:t>
            </a:r>
            <a:r>
              <a:rPr lang="en-US" dirty="0"/>
              <a:t> is the use of components or labor from outside suppliers</a:t>
            </a:r>
          </a:p>
          <a:p>
            <a:pPr lvl="1" indent="-400050">
              <a:spcBef>
                <a:spcPts val="600"/>
              </a:spcBef>
            </a:pPr>
            <a:r>
              <a:rPr lang="en-US" b="1" dirty="0"/>
              <a:t>Offshoring</a:t>
            </a:r>
            <a:r>
              <a:rPr lang="en-US" dirty="0"/>
              <a:t> relocates business processes, such as manufacturing and customer support, to lower-cost locations in other countries</a:t>
            </a:r>
          </a:p>
        </p:txBody>
      </p:sp>
    </p:spTree>
    <p:extLst>
      <p:ext uri="{BB962C8B-B14F-4D97-AF65-F5344CB8AC3E}">
        <p14:creationId xmlns:p14="http://schemas.microsoft.com/office/powerpoint/2010/main" val="4130864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ICT Goods and Services (3 of 5)</a:t>
            </a:r>
          </a:p>
        </p:txBody>
      </p:sp>
      <p:sp>
        <p:nvSpPr>
          <p:cNvPr id="3" name="Content Placeholder 2"/>
          <p:cNvSpPr>
            <a:spLocks noGrp="1"/>
          </p:cNvSpPr>
          <p:nvPr>
            <p:ph idx="1"/>
          </p:nvPr>
        </p:nvSpPr>
        <p:spPr/>
        <p:txBody>
          <a:bodyPr/>
          <a:lstStyle/>
          <a:p>
            <a:r>
              <a:rPr lang="en-US" dirty="0"/>
              <a:t>Until the 1990s, ICT companies performed all phases of product development in house</a:t>
            </a:r>
          </a:p>
          <a:p>
            <a:r>
              <a:rPr lang="en-US" dirty="0"/>
              <a:t>Prototyping and mass production moved to Taiwan, then to China</a:t>
            </a:r>
          </a:p>
          <a:p>
            <a:r>
              <a:rPr lang="en-US" dirty="0"/>
              <a:t>Outsourcing and manufacturing efficiencies contributed to falling prices of ICT goods and services</a:t>
            </a:r>
          </a:p>
        </p:txBody>
      </p:sp>
    </p:spTree>
    <p:extLst>
      <p:ext uri="{BB962C8B-B14F-4D97-AF65-F5344CB8AC3E}">
        <p14:creationId xmlns:p14="http://schemas.microsoft.com/office/powerpoint/2010/main" val="3262232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14301"/>
            <a:ext cx="8032638" cy="850900"/>
          </a:xfrm>
        </p:spPr>
        <p:txBody>
          <a:bodyPr/>
          <a:lstStyle/>
          <a:p>
            <a:r>
              <a:rPr lang="en-US" dirty="0"/>
              <a:t>ICT Goods and Services (4 of 5)</a:t>
            </a:r>
          </a:p>
        </p:txBody>
      </p:sp>
      <p:pic>
        <p:nvPicPr>
          <p:cNvPr id="4" name="Picture 5" descr="An illustration depicts the ICT product development cycle locations with the phases that read “Design, Development, and Mfg” listed at the top. In the year 1990, the locations indicated under all the three phases are United States and Japan. In the year 2000, the location “United States” is indicated under Design, “Japan” under all the three phases and “Taiwan” under development and Mfg phases. In the year 2006, the location “United States” is listed under design, “Japan” is listed under design and development, “Taiwan” is listed under development, and “China” is listed under development and Mfg. "/>
          <p:cNvPicPr>
            <a:picLocks noGrp="1" noChangeAspect="1"/>
          </p:cNvPicPr>
          <p:nvPr>
            <p:ph idx="4294967295"/>
          </p:nvPr>
        </p:nvPicPr>
        <p:blipFill>
          <a:blip r:embed="rId2" cstate="print"/>
          <a:srcRect b="15701"/>
          <a:stretch>
            <a:fillRect/>
          </a:stretch>
        </p:blipFill>
        <p:spPr>
          <a:xfrm>
            <a:off x="1447800" y="1257300"/>
            <a:ext cx="6172200" cy="4845050"/>
          </a:xfrm>
        </p:spPr>
      </p:pic>
    </p:spTree>
    <p:extLst>
      <p:ext uri="{BB962C8B-B14F-4D97-AF65-F5344CB8AC3E}">
        <p14:creationId xmlns:p14="http://schemas.microsoft.com/office/powerpoint/2010/main" val="3019460584"/>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90927"/>
            <a:ext cx="8032638" cy="899674"/>
          </a:xfrm>
        </p:spPr>
        <p:txBody>
          <a:bodyPr/>
          <a:lstStyle/>
          <a:p>
            <a:r>
              <a:rPr lang="en-US" dirty="0"/>
              <a:t>ICT Goods and Services (5 of 5)</a:t>
            </a:r>
          </a:p>
        </p:txBody>
      </p:sp>
      <p:sp>
        <p:nvSpPr>
          <p:cNvPr id="3" name="Content Placeholder 2"/>
          <p:cNvSpPr>
            <a:spLocks noGrp="1"/>
          </p:cNvSpPr>
          <p:nvPr>
            <p:ph type="body" sz="half" idx="2"/>
          </p:nvPr>
        </p:nvSpPr>
        <p:spPr>
          <a:xfrm>
            <a:off x="637435" y="3555998"/>
            <a:ext cx="4049685" cy="2628902"/>
          </a:xfrm>
        </p:spPr>
        <p:txBody>
          <a:bodyPr>
            <a:noAutofit/>
          </a:bodyPr>
          <a:lstStyle/>
          <a:p>
            <a:r>
              <a:rPr lang="en-US" sz="2400" dirty="0"/>
              <a:t>In 1995, $1,800 purchased a desktop computer with a 33MHz processor, 8MB of RAM, a 200 MB hard disk, a CD drive, and a bulky CRT monitor with a maximum 1024×768 resolution.	</a:t>
            </a:r>
          </a:p>
        </p:txBody>
      </p:sp>
      <p:sp>
        <p:nvSpPr>
          <p:cNvPr id="9" name="Content Placeholder 2"/>
          <p:cNvSpPr txBox="1">
            <a:spLocks/>
          </p:cNvSpPr>
          <p:nvPr/>
        </p:nvSpPr>
        <p:spPr>
          <a:xfrm>
            <a:off x="4879235" y="3568699"/>
            <a:ext cx="4049685" cy="2628902"/>
          </a:xfrm>
          <a:prstGeom prst="rect">
            <a:avLst/>
          </a:prstGeom>
        </p:spPr>
        <p:txBody>
          <a:bodyPr vert="horz" lIns="91440" tIns="45720" rIns="91440" bIns="45720" rtlCol="0">
            <a:noAutofit/>
          </a:bodyPr>
          <a:lstStyle>
            <a:lvl1pPr marL="0" indent="0" algn="l" defTabSz="914400" rtl="0" eaLnBrk="1" latinLnBrk="0" hangingPunct="1">
              <a:spcBef>
                <a:spcPct val="20000"/>
              </a:spcBef>
              <a:buClr>
                <a:srgbClr val="845951"/>
              </a:buClr>
              <a:buFont typeface="Arial" pitchFamily="34" charset="0"/>
              <a:buNone/>
              <a:defRPr lang="en-US" sz="1400" kern="1200">
                <a:solidFill>
                  <a:schemeClr val="tx1"/>
                </a:solidFill>
                <a:latin typeface="Arial" pitchFamily="34" charset="0"/>
                <a:ea typeface="Verdana" pitchFamily="34" charset="0"/>
                <a:cs typeface="Arial" pitchFamily="34" charset="0"/>
              </a:defRPr>
            </a:lvl1pPr>
            <a:lvl2pPr marL="457200" indent="0" algn="l" defTabSz="914400" rtl="0" eaLnBrk="1" latinLnBrk="0" hangingPunct="1">
              <a:spcBef>
                <a:spcPct val="20000"/>
              </a:spcBef>
              <a:buClr>
                <a:srgbClr val="845951"/>
              </a:buClr>
              <a:buFont typeface="Arial" pitchFamily="34" charset="0"/>
              <a:buNone/>
              <a:defRPr lang="en-US" sz="1200" kern="1200">
                <a:solidFill>
                  <a:schemeClr val="tx1"/>
                </a:solidFill>
                <a:latin typeface="Arial" pitchFamily="34" charset="0"/>
                <a:ea typeface="Verdana" pitchFamily="34" charset="0"/>
                <a:cs typeface="Arial" pitchFamily="34" charset="0"/>
              </a:defRPr>
            </a:lvl2pPr>
            <a:lvl3pPr marL="914400" indent="0" algn="l" defTabSz="914400" rtl="0" eaLnBrk="1" latinLnBrk="0" hangingPunct="1">
              <a:spcBef>
                <a:spcPct val="20000"/>
              </a:spcBef>
              <a:buClr>
                <a:srgbClr val="845951"/>
              </a:buClr>
              <a:buFont typeface="Wingdings" pitchFamily="2" charset="2"/>
              <a:buNone/>
              <a:defRPr lang="en-US" sz="1000" kern="1200">
                <a:solidFill>
                  <a:schemeClr val="tx1"/>
                </a:solidFill>
                <a:latin typeface="Arial" pitchFamily="34" charset="0"/>
                <a:ea typeface="Verdana" pitchFamily="34" charset="0"/>
                <a:cs typeface="Arial" pitchFamily="34" charset="0"/>
              </a:defRPr>
            </a:lvl3pPr>
            <a:lvl4pPr marL="1371600" indent="0" algn="l" defTabSz="914400" rtl="0" eaLnBrk="1" latinLnBrk="0" hangingPunct="1">
              <a:spcBef>
                <a:spcPct val="20000"/>
              </a:spcBef>
              <a:buClr>
                <a:srgbClr val="845951"/>
              </a:buClr>
              <a:buFont typeface="Courier New" pitchFamily="49" charset="0"/>
              <a:buNone/>
              <a:defRPr lang="en-US" sz="900" kern="1200">
                <a:solidFill>
                  <a:schemeClr val="tx1"/>
                </a:solidFill>
                <a:latin typeface="Arial" pitchFamily="34" charset="0"/>
                <a:ea typeface="Verdana" pitchFamily="34" charset="0"/>
                <a:cs typeface="Arial" pitchFamily="34" charset="0"/>
              </a:defRPr>
            </a:lvl4pPr>
            <a:lvl5pPr marL="1828800" indent="0" algn="l" defTabSz="914400" rtl="0" eaLnBrk="1" latinLnBrk="0" hangingPunct="1">
              <a:spcBef>
                <a:spcPct val="20000"/>
              </a:spcBef>
              <a:buClr>
                <a:srgbClr val="845951"/>
              </a:buClr>
              <a:buFont typeface="Arial" pitchFamily="34" charset="0"/>
              <a:buNone/>
              <a:defRPr lang="en-US" sz="900" kern="1200">
                <a:solidFill>
                  <a:schemeClr val="tx1"/>
                </a:solidFill>
                <a:latin typeface="Arial" pitchFamily="34" charset="0"/>
                <a:ea typeface="Verdana" pitchFamily="34" charset="0"/>
                <a:cs typeface="Arial" pitchFamily="34" charset="0"/>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US" sz="2400" dirty="0"/>
              <a:t>In 2015, $500 paid for a laptop computer with a 1.7Ghz processor, 4GB RAM, a 500 GB hard disk, and an integrated 15” screen with a maximum 1600×900 resolution.</a:t>
            </a:r>
          </a:p>
        </p:txBody>
      </p:sp>
      <p:pic>
        <p:nvPicPr>
          <p:cNvPr id="8" name="Picture 2" descr="An illustration with two sections depicts the price and performance of digital devices, 1995 and 2016. Section one depicts the photo of a computer with a hard disk, key board, and mouse. The supporting text associated with this section reads “In 1995, $1,800 purchased a desktop computer with a 33 MHz processor, 8 MB of RAM, a 200 MB hard disk, a CD drive, and a bulky CRT monitor with a maximum 1024 x 768 resolution.” section two depicts a photo of a laptop. The supporting text associated with this section reads “In 2016, $500 paid for a laptop computer with a 2.4 GHz processor, 8 GB RAM, a 1 TB hard disk, and an integrated 15&quot; screen with a maximum 1600 x 900 res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525" y="1236952"/>
            <a:ext cx="7345363" cy="225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8773244"/>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Life Cycles (1 of 3)</a:t>
            </a:r>
          </a:p>
        </p:txBody>
      </p:sp>
      <p:sp>
        <p:nvSpPr>
          <p:cNvPr id="4" name="Content Placeholder 3"/>
          <p:cNvSpPr>
            <a:spLocks noGrp="1"/>
          </p:cNvSpPr>
          <p:nvPr>
            <p:ph type="body" sz="half" idx="2"/>
          </p:nvPr>
        </p:nvSpPr>
        <p:spPr>
          <a:xfrm>
            <a:off x="304800" y="1485900"/>
            <a:ext cx="8450207" cy="1276350"/>
          </a:xfrm>
        </p:spPr>
        <p:txBody>
          <a:bodyPr>
            <a:noAutofit/>
          </a:bodyPr>
          <a:lstStyle/>
          <a:p>
            <a:pPr marL="457200" indent="-457200">
              <a:buFont typeface="Arial" pitchFamily="34" charset="0"/>
              <a:buChar char="•"/>
            </a:pPr>
            <a:r>
              <a:rPr lang="en-US" sz="2600" dirty="0"/>
              <a:t>The </a:t>
            </a:r>
            <a:r>
              <a:rPr lang="en-US" sz="2600" b="1" dirty="0"/>
              <a:t>product life cycle </a:t>
            </a:r>
            <a:r>
              <a:rPr lang="en-US" sz="2600" dirty="0"/>
              <a:t>(PLC) maps the expected profitability of a product from its inception to its demise</a:t>
            </a:r>
          </a:p>
        </p:txBody>
      </p:sp>
      <p:pic>
        <p:nvPicPr>
          <p:cNvPr id="5" name="Picture 4" descr="An illustration depicts the product life cycle and the profitability in the form of a graph. In stage one, Research and Development, the profitability is represented negative. The profits increased gradually to positive values and are represented as stage two. The sharp line where the profits shifted from negative to positive is labeled “Break-even point.” In stage three, where a peak is reached reports stable sales and profits. In stage four, where a fall in peak is shown reports declining sales and profits touching the break-even point. "/>
          <p:cNvPicPr>
            <a:picLocks noChangeAspect="1"/>
          </p:cNvPicPr>
          <p:nvPr/>
        </p:nvPicPr>
        <p:blipFill>
          <a:blip r:embed="rId2" cstate="print"/>
          <a:stretch>
            <a:fillRect/>
          </a:stretch>
        </p:blipFill>
        <p:spPr>
          <a:xfrm>
            <a:off x="647700" y="2946400"/>
            <a:ext cx="7915371" cy="3085327"/>
          </a:xfrm>
          <a:prstGeom prst="rect">
            <a:avLst/>
          </a:prstGeom>
        </p:spPr>
      </p:pic>
    </p:spTree>
    <p:extLst>
      <p:ext uri="{BB962C8B-B14F-4D97-AF65-F5344CB8AC3E}">
        <p14:creationId xmlns:p14="http://schemas.microsoft.com/office/powerpoint/2010/main" val="2355393414"/>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Life Cycles (2 of 3)</a:t>
            </a:r>
          </a:p>
        </p:txBody>
      </p:sp>
      <p:sp>
        <p:nvSpPr>
          <p:cNvPr id="3" name="Content Placeholder 2"/>
          <p:cNvSpPr>
            <a:spLocks noGrp="1"/>
          </p:cNvSpPr>
          <p:nvPr>
            <p:ph idx="1"/>
          </p:nvPr>
        </p:nvSpPr>
        <p:spPr>
          <a:xfrm>
            <a:off x="76200" y="1200150"/>
            <a:ext cx="8915400" cy="5086350"/>
          </a:xfrm>
        </p:spPr>
        <p:txBody>
          <a:bodyPr>
            <a:normAutofit/>
          </a:bodyPr>
          <a:lstStyle/>
          <a:p>
            <a:pPr>
              <a:spcBef>
                <a:spcPts val="300"/>
              </a:spcBef>
            </a:pPr>
            <a:r>
              <a:rPr lang="en-US" dirty="0"/>
              <a:t>To try and track a product’s life cycle, analysts and sociologists devised the following:</a:t>
            </a:r>
          </a:p>
          <a:p>
            <a:pPr lvl="1">
              <a:spcBef>
                <a:spcPts val="300"/>
              </a:spcBef>
            </a:pPr>
            <a:r>
              <a:rPr lang="en-US" b="1" dirty="0"/>
              <a:t>Moore’s law</a:t>
            </a:r>
            <a:r>
              <a:rPr lang="en-US" dirty="0"/>
              <a:t> – Gordon Moore, co-founder of Intel Corp., predicted that technological innovation would double the number of transistors in an integrated circuit every two years without raising its cost</a:t>
            </a:r>
          </a:p>
          <a:p>
            <a:pPr lvl="1">
              <a:spcBef>
                <a:spcPts val="300"/>
              </a:spcBef>
            </a:pPr>
            <a:r>
              <a:rPr lang="en-US" b="1" dirty="0"/>
              <a:t>Rogers’ bell curve</a:t>
            </a:r>
            <a:r>
              <a:rPr lang="en-US" dirty="0"/>
              <a:t> – frequently used to describe patterns in the way consumers adopt technology products; developed by a team of sociologists including Everett M. Rogers</a:t>
            </a:r>
          </a:p>
          <a:p>
            <a:pPr lvl="1">
              <a:spcBef>
                <a:spcPts val="300"/>
              </a:spcBef>
            </a:pPr>
            <a:r>
              <a:rPr lang="en-US" b="1" dirty="0"/>
              <a:t>Gartner Hype Cycle </a:t>
            </a:r>
            <a:r>
              <a:rPr lang="en-US" dirty="0"/>
              <a:t>– represents the position of a product during its life cycle of publicity or “hype”; developed by analysts at Gartner, Inc.</a:t>
            </a:r>
          </a:p>
        </p:txBody>
      </p:sp>
    </p:spTree>
    <p:extLst>
      <p:ext uri="{BB962C8B-B14F-4D97-AF65-F5344CB8AC3E}">
        <p14:creationId xmlns:p14="http://schemas.microsoft.com/office/powerpoint/2010/main" val="3282701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Technology Life Cycles (3 of 3)</a:t>
            </a:r>
          </a:p>
        </p:txBody>
      </p:sp>
      <p:pic>
        <p:nvPicPr>
          <p:cNvPr id="6" name="Picture 2" descr="An illustration of a histogram depicts the Gartner’s Hype cycle snapshot for 2016. The phases of the cycle that read “Technology trigger,” “Peak of inflated expectations,” “Trough of Disillusionment,” “Slope of Enlightenment,” and “Plateau of Productivity” are represented on the X-axis. The expectations for each phase are represented on the y-axis. The expectations represented for the first phase with a growing curve read “Quantum computing,” “Human Augmentation,” “Brain-Computer Interface,” “Internet of things.” The expectation represented on the second phase with a growing curve read “Smart Robots,” “Gesture Control Devices,” “Connected Home” and “Machine learning.”  The expectation “Autonomous vehicles” is represented on the falling side of the curve in the second phase. The expectations represented by the falling curve of the third phase read “Wearables,” “Natural language question answering,” “Augmented Reality.” The expectation represented on the slightly rising curve of the fourth phase reads “Virtual Reality.” The expectations represented on the rising curve of the fifth phase read “Cloud Computing” and “3D printing.” The supporting text associated with “Technology Trigger” reads “Early announcements regarding a technology breakthrough trigger publicity and speculation about potential products and applications.” The supporting text associated with “Peak of Inflated Expectations” reads “Success stories for early prototypes are highly publicized, leading to increasing speculation, much of which is unrealistic. “The supporting text associated with “Trough of Disillusionment” reads “The technology does not fulfill inflated expectations. In this crucial phase, the technology may be abandoned or mutate into an unintended form.” The supporting text associated with “Slope of Enlightenment” reads “The realistic potential of the technology becomes understood, and refinements of earlier developments begin to show stable benefits.” The supporting text associated with “Plateau of Productivity” reads “The technology spreads into the mainstream, based on demonstrated benefit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5551" y="1742569"/>
            <a:ext cx="5791200" cy="4120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3753396"/>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Disruptive Technology (1 of 2)</a:t>
            </a:r>
          </a:p>
        </p:txBody>
      </p:sp>
      <p:sp>
        <p:nvSpPr>
          <p:cNvPr id="5" name="Content Placeholder 4"/>
          <p:cNvSpPr>
            <a:spLocks noGrp="1"/>
          </p:cNvSpPr>
          <p:nvPr>
            <p:ph idx="1"/>
          </p:nvPr>
        </p:nvSpPr>
        <p:spPr/>
        <p:txBody>
          <a:bodyPr>
            <a:noAutofit/>
          </a:bodyPr>
          <a:lstStyle/>
          <a:p>
            <a:pPr marL="457200" indent="-457200">
              <a:buFont typeface="Arial" pitchFamily="34" charset="0"/>
              <a:buChar char="•"/>
            </a:pPr>
            <a:r>
              <a:rPr lang="en-US" b="1" dirty="0"/>
              <a:t>Disruptive technology </a:t>
            </a:r>
            <a:r>
              <a:rPr lang="en-US" dirty="0"/>
              <a:t>displaces an existing business process, market, industry, or product</a:t>
            </a:r>
          </a:p>
          <a:p>
            <a:pPr marL="457200" indent="-457200">
              <a:buFont typeface="Arial" pitchFamily="34" charset="0"/>
              <a:buChar char="•"/>
            </a:pPr>
            <a:r>
              <a:rPr lang="en-US" dirty="0"/>
              <a:t>Flat-screen LCD technology replaced CRT displays.</a:t>
            </a:r>
          </a:p>
          <a:p>
            <a:pPr marL="457200" indent="-457200">
              <a:buFont typeface="Arial" pitchFamily="34" charset="0"/>
              <a:buChar char="•"/>
            </a:pPr>
            <a:r>
              <a:rPr lang="en-US" dirty="0"/>
              <a:t>Digital photography replaced film photography, which affects camera manufacturers, film manufacturers, and photo processing shops.</a:t>
            </a:r>
          </a:p>
          <a:p>
            <a:pPr marL="457200" indent="-457200">
              <a:buFont typeface="Arial" pitchFamily="34" charset="0"/>
              <a:buChar char="•"/>
            </a:pPr>
            <a:r>
              <a:rPr lang="en-US" dirty="0"/>
              <a:t>Computers with word processors replaced typewriters.</a:t>
            </a:r>
          </a:p>
          <a:p>
            <a:pPr marL="457200" indent="-457200"/>
            <a:r>
              <a:rPr lang="en-US" dirty="0"/>
              <a:t>Digital publishing and Web-based access to information have had a devastating effect on newspapers.</a:t>
            </a:r>
          </a:p>
        </p:txBody>
      </p:sp>
    </p:spTree>
    <p:extLst>
      <p:ext uri="{BB962C8B-B14F-4D97-AF65-F5344CB8AC3E}">
        <p14:creationId xmlns:p14="http://schemas.microsoft.com/office/powerpoint/2010/main" val="4001556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Module</a:t>
            </a:r>
            <a:r>
              <a:rPr lang="en-US" dirty="0"/>
              <a:t> Contents</a:t>
            </a:r>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Section A: ICT Industry Basics</a:t>
            </a:r>
          </a:p>
          <a:p>
            <a:r>
              <a:rPr lang="en-US" sz="2600" dirty="0"/>
              <a:t>Section B: The Computer Industry</a:t>
            </a:r>
          </a:p>
          <a:p>
            <a:r>
              <a:rPr lang="en-US" sz="2600" dirty="0"/>
              <a:t>Section C: The Telecom Industry</a:t>
            </a:r>
          </a:p>
          <a:p>
            <a:r>
              <a:rPr lang="en-US" sz="2600" dirty="0"/>
              <a:t>Section D: Tech Careers</a:t>
            </a:r>
          </a:p>
          <a:p>
            <a:r>
              <a:rPr lang="en-US" sz="2600" dirty="0"/>
              <a:t>Section E: ICT Laws and Ethics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Disruptive Technology (2 of 2)</a:t>
            </a:r>
          </a:p>
        </p:txBody>
      </p:sp>
      <p:sp>
        <p:nvSpPr>
          <p:cNvPr id="5" name="Content Placeholder 4"/>
          <p:cNvSpPr>
            <a:spLocks noGrp="1"/>
          </p:cNvSpPr>
          <p:nvPr>
            <p:ph idx="1"/>
          </p:nvPr>
        </p:nvSpPr>
        <p:spPr>
          <a:xfrm>
            <a:off x="203200" y="1257300"/>
            <a:ext cx="8763000" cy="4940300"/>
          </a:xfrm>
        </p:spPr>
        <p:txBody>
          <a:bodyPr>
            <a:noAutofit/>
          </a:bodyPr>
          <a:lstStyle/>
          <a:p>
            <a:pPr marL="457200" indent="-457200"/>
            <a:r>
              <a:rPr lang="en-US" dirty="0"/>
              <a:t>Movies replaced radio as a form of entertainment. Movies were then disrupted by television, which in turn has been disrupted by download and streaming technology.</a:t>
            </a:r>
          </a:p>
          <a:p>
            <a:pPr marL="457200" indent="-457200"/>
            <a:r>
              <a:rPr lang="en-US" dirty="0"/>
              <a:t>The telegraph was disrupted by the tele­phone system, long distance by VolP, and land line service by cellular service.</a:t>
            </a:r>
          </a:p>
          <a:p>
            <a:pPr marL="457200" indent="-457200"/>
            <a:r>
              <a:rPr lang="en-US" dirty="0"/>
              <a:t>Smartphones have the potential to replace devices such as MP3 players, portable game consoles,      point-and-shoot cameras, personal video players, voice recorders, handheld GPS devices, wristwatches, paper maps, and handheld calculators.</a:t>
            </a:r>
          </a:p>
        </p:txBody>
      </p:sp>
    </p:spTree>
    <p:extLst>
      <p:ext uri="{BB962C8B-B14F-4D97-AF65-F5344CB8AC3E}">
        <p14:creationId xmlns:p14="http://schemas.microsoft.com/office/powerpoint/2010/main" val="191920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29026"/>
            <a:ext cx="8032638" cy="1004011"/>
          </a:xfrm>
        </p:spPr>
        <p:txBody>
          <a:bodyPr/>
          <a:lstStyle/>
          <a:p>
            <a:r>
              <a:rPr lang="en-US" dirty="0"/>
              <a:t>ICT and Productivity (1 of 4)</a:t>
            </a:r>
          </a:p>
        </p:txBody>
      </p:sp>
      <p:sp>
        <p:nvSpPr>
          <p:cNvPr id="3" name="Content Placeholder 2"/>
          <p:cNvSpPr>
            <a:spLocks noGrp="1"/>
          </p:cNvSpPr>
          <p:nvPr>
            <p:ph type="body" sz="half" idx="2"/>
          </p:nvPr>
        </p:nvSpPr>
        <p:spPr>
          <a:xfrm>
            <a:off x="247650" y="1466850"/>
            <a:ext cx="8724900" cy="1238250"/>
          </a:xfrm>
        </p:spPr>
        <p:txBody>
          <a:bodyPr>
            <a:noAutofit/>
          </a:bodyPr>
          <a:lstStyle/>
          <a:p>
            <a:pPr marL="457200" indent="-457200">
              <a:buFont typeface="Arial" pitchFamily="34" charset="0"/>
              <a:buChar char="•"/>
            </a:pPr>
            <a:r>
              <a:rPr lang="en-US" sz="2600" dirty="0"/>
              <a:t>In the context of economics, </a:t>
            </a:r>
            <a:r>
              <a:rPr lang="en-US" sz="2600" b="1" dirty="0"/>
              <a:t>productivity</a:t>
            </a:r>
            <a:r>
              <a:rPr lang="en-US" sz="2600" dirty="0"/>
              <a:t> is a measurement of the amount of output that is produced per unit of input</a:t>
            </a:r>
          </a:p>
        </p:txBody>
      </p:sp>
      <p:pic>
        <p:nvPicPr>
          <p:cNvPr id="5" name="Picture 2" descr="An illustration of a line graph depicts the global use of ICT technology per 100 inhabitants. The graph is plotted with the horizontal axis marked with the year from 2001 to 2016 in increments of one. The vertical axis is marked with numbers of inhabitants using ICT technology from 0 to 100 in increments of ten. Each of the ICT technology is represented by a colored line and a number is at the end of each line. The lines represented on the graph are as listed below:&#10;Dark-blue – Cellular telephone subscriptions -95.5.&#10;Green- Fixed telephone subscriptions -13.7.&#10;Orange- Fixed broadcast subscriptions -11.9.&#10;Light blue- Individuals using internet – 47.1.&#10;Light green- Mobile broadband subscriptions -49.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9857" y="2844800"/>
            <a:ext cx="5578929" cy="323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2386681"/>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29026"/>
            <a:ext cx="8032638" cy="1004011"/>
          </a:xfrm>
        </p:spPr>
        <p:txBody>
          <a:bodyPr/>
          <a:lstStyle/>
          <a:p>
            <a:r>
              <a:rPr lang="en-US" dirty="0"/>
              <a:t>ICT and Productivity (2 of 4)</a:t>
            </a:r>
          </a:p>
        </p:txBody>
      </p:sp>
      <p:pic>
        <p:nvPicPr>
          <p:cNvPr id="4" name="Picture 3" descr="An illustration of a line graph depicts the percentage of households with internet access. The graph is plotted with the horizontal axis marked with the year from 2002 to 2016 in increments of one. The vertical axis is marked with the percentage of households from 0 to 90 in increments of ten. Each category of nations is represented by a colored line and a number at the end of each line. The lines represented on the graph are as listed belo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688" y="1705848"/>
            <a:ext cx="7970032" cy="3787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9484631"/>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03626"/>
            <a:ext cx="8032638" cy="1004011"/>
          </a:xfrm>
        </p:spPr>
        <p:txBody>
          <a:bodyPr/>
          <a:lstStyle/>
          <a:p>
            <a:r>
              <a:rPr lang="en-US" dirty="0"/>
              <a:t>ICT and Productivity (3 of 4)</a:t>
            </a:r>
          </a:p>
        </p:txBody>
      </p:sp>
      <p:sp>
        <p:nvSpPr>
          <p:cNvPr id="3" name="Content Placeholder 2"/>
          <p:cNvSpPr>
            <a:spLocks noGrp="1"/>
          </p:cNvSpPr>
          <p:nvPr>
            <p:ph type="body" sz="half" idx="2"/>
          </p:nvPr>
        </p:nvSpPr>
        <p:spPr>
          <a:xfrm>
            <a:off x="419100" y="1270000"/>
            <a:ext cx="8508999" cy="1612900"/>
          </a:xfrm>
        </p:spPr>
        <p:txBody>
          <a:bodyPr>
            <a:noAutofit/>
          </a:bodyPr>
          <a:lstStyle/>
          <a:p>
            <a:pPr marL="457200" indent="-457200">
              <a:buFont typeface="Arial" pitchFamily="34" charset="0"/>
              <a:buChar char="•"/>
            </a:pPr>
            <a:r>
              <a:rPr lang="en-US" sz="2600" dirty="0"/>
              <a:t>The World Economic Forum produces an annual report on the global influence of the ICT industry and identifies how well countries leverage ICT technologies</a:t>
            </a:r>
          </a:p>
        </p:txBody>
      </p:sp>
      <p:pic>
        <p:nvPicPr>
          <p:cNvPr id="4" name="Picture 2" descr="A World map shows the use of ICT across the globe. The following countries are with best ICT; South Korea, Denmark, Iceland, United Kingdom, Sweden, Luxembourg, Switzerland, Netherlands, Hong Kong, Norway, Japan, Finland, Australia, United States, Germany, New Zealand, France, Monaco, Singapore, and Eston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0900" y="3244398"/>
            <a:ext cx="5229225" cy="2921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692233"/>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ICT and Productivity (4 of 4)</a:t>
            </a:r>
          </a:p>
        </p:txBody>
      </p:sp>
      <p:sp>
        <p:nvSpPr>
          <p:cNvPr id="5" name="Content Placeholder 4"/>
          <p:cNvSpPr>
            <a:spLocks noGrp="1"/>
          </p:cNvSpPr>
          <p:nvPr>
            <p:ph idx="1"/>
          </p:nvPr>
        </p:nvSpPr>
        <p:spPr/>
        <p:txBody>
          <a:bodyPr/>
          <a:lstStyle/>
          <a:p>
            <a:r>
              <a:rPr lang="en-US" dirty="0"/>
              <a:t>Economists use indicators, such as </a:t>
            </a:r>
            <a:r>
              <a:rPr lang="en-US" b="1" dirty="0"/>
              <a:t>GDP</a:t>
            </a:r>
            <a:r>
              <a:rPr lang="en-US" dirty="0"/>
              <a:t> (gross domestic product), to measure the total output of a nation</a:t>
            </a:r>
          </a:p>
          <a:p>
            <a:r>
              <a:rPr lang="en-US" dirty="0"/>
              <a:t>Between 2011 and 2013 digitization boosted world economic output by US$193 billion and created 6 million jobs during that period</a:t>
            </a:r>
          </a:p>
          <a:p>
            <a:r>
              <a:rPr lang="en-US" dirty="0"/>
              <a:t>These factors are a compelling argument for national investment in digital technologies</a:t>
            </a:r>
          </a:p>
        </p:txBody>
      </p:sp>
    </p:spTree>
    <p:extLst>
      <p:ext uri="{BB962C8B-B14F-4D97-AF65-F5344CB8AC3E}">
        <p14:creationId xmlns:p14="http://schemas.microsoft.com/office/powerpoint/2010/main" val="1439761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ICT and National Security (1 of 4)</a:t>
            </a:r>
          </a:p>
        </p:txBody>
      </p:sp>
      <p:sp>
        <p:nvSpPr>
          <p:cNvPr id="3" name="Content Placeholder 2"/>
          <p:cNvSpPr>
            <a:spLocks noGrp="1"/>
          </p:cNvSpPr>
          <p:nvPr>
            <p:ph idx="1"/>
          </p:nvPr>
        </p:nvSpPr>
        <p:spPr/>
        <p:txBody>
          <a:bodyPr>
            <a:normAutofit/>
          </a:bodyPr>
          <a:lstStyle/>
          <a:p>
            <a:r>
              <a:rPr lang="en-US" dirty="0"/>
              <a:t>Programs of surveillance, espionage, and sabotage are carried out today using cyberwarfare hacking tools</a:t>
            </a:r>
          </a:p>
          <a:p>
            <a:r>
              <a:rPr lang="en-US" dirty="0"/>
              <a:t>The ICT industry plays a major role in national security for countries throughout the world</a:t>
            </a:r>
          </a:p>
          <a:p>
            <a:r>
              <a:rPr lang="en-US" dirty="0"/>
              <a:t>Infiltrating and disabling computers storing sensitive corporate, government, or military data could create chaos and temporarily weaken military defenses</a:t>
            </a:r>
          </a:p>
        </p:txBody>
      </p:sp>
    </p:spTree>
    <p:extLst>
      <p:ext uri="{BB962C8B-B14F-4D97-AF65-F5344CB8AC3E}">
        <p14:creationId xmlns:p14="http://schemas.microsoft.com/office/powerpoint/2010/main" val="2564665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78227"/>
            <a:ext cx="8032638" cy="721874"/>
          </a:xfrm>
        </p:spPr>
        <p:txBody>
          <a:bodyPr/>
          <a:lstStyle/>
          <a:p>
            <a:r>
              <a:rPr lang="en-US" dirty="0"/>
              <a:t>ICT and National Security (2 of 4)</a:t>
            </a:r>
          </a:p>
        </p:txBody>
      </p:sp>
      <p:graphicFrame>
        <p:nvGraphicFramePr>
          <p:cNvPr id="3" name="Table 2"/>
          <p:cNvGraphicFramePr>
            <a:graphicFrameLocks noGrp="1"/>
          </p:cNvGraphicFramePr>
          <p:nvPr>
            <p:extLst>
              <p:ext uri="{D42A27DB-BD31-4B8C-83A1-F6EECF244321}">
                <p14:modId xmlns:p14="http://schemas.microsoft.com/office/powerpoint/2010/main" val="3690076293"/>
              </p:ext>
            </p:extLst>
          </p:nvPr>
        </p:nvGraphicFramePr>
        <p:xfrm>
          <a:off x="260350" y="1127084"/>
          <a:ext cx="8636000" cy="4876800"/>
        </p:xfrm>
        <a:graphic>
          <a:graphicData uri="http://schemas.openxmlformats.org/drawingml/2006/table">
            <a:tbl>
              <a:tblPr firstRow="1" bandRow="1">
                <a:tableStyleId>{5940675A-B579-460E-94D1-54222C63F5DA}</a:tableStyleId>
              </a:tblPr>
              <a:tblGrid>
                <a:gridCol w="3164862">
                  <a:extLst>
                    <a:ext uri="{9D8B030D-6E8A-4147-A177-3AD203B41FA5}">
                      <a16:colId xmlns:a16="http://schemas.microsoft.com/office/drawing/2014/main" val="20000"/>
                    </a:ext>
                  </a:extLst>
                </a:gridCol>
                <a:gridCol w="5471138">
                  <a:extLst>
                    <a:ext uri="{9D8B030D-6E8A-4147-A177-3AD203B41FA5}">
                      <a16:colId xmlns:a16="http://schemas.microsoft.com/office/drawing/2014/main" val="20001"/>
                    </a:ext>
                  </a:extLst>
                </a:gridCol>
              </a:tblGrid>
              <a:tr h="513165">
                <a:tc>
                  <a:txBody>
                    <a:bodyPr/>
                    <a:lstStyle/>
                    <a:p>
                      <a:r>
                        <a:rPr lang="en-US" sz="1600" kern="1200" dirty="0">
                          <a:solidFill>
                            <a:schemeClr val="tx1"/>
                          </a:solidFill>
                          <a:effectLst/>
                          <a:latin typeface="Arial" pitchFamily="34" charset="0"/>
                          <a:ea typeface="+mn-ea"/>
                          <a:cs typeface="Arial" pitchFamily="34" charset="0"/>
                        </a:rPr>
                        <a:t>Jam communications satellites</a:t>
                      </a:r>
                      <a:endParaRPr lang="en-US" sz="1600" dirty="0">
                        <a:latin typeface="Arial" pitchFamily="34" charset="0"/>
                        <a:cs typeface="Arial" pitchFamily="34" charset="0"/>
                      </a:endParaRPr>
                    </a:p>
                  </a:txBody>
                  <a:tcPr/>
                </a:tc>
                <a:tc>
                  <a:txBody>
                    <a:bodyPr/>
                    <a:lstStyle/>
                    <a:p>
                      <a:r>
                        <a:rPr lang="en-US" sz="1600" kern="1200" dirty="0">
                          <a:solidFill>
                            <a:schemeClr val="tx1"/>
                          </a:solidFill>
                          <a:effectLst/>
                          <a:latin typeface="Arial" pitchFamily="34" charset="0"/>
                          <a:ea typeface="+mn-ea"/>
                          <a:cs typeface="Arial" pitchFamily="34" charset="0"/>
                        </a:rPr>
                        <a:t>Pilots, ship captains, and military units rely on satellite-based GPS,</a:t>
                      </a:r>
                      <a:r>
                        <a:rPr lang="en-US" sz="1600" kern="1200" baseline="0" dirty="0">
                          <a:solidFill>
                            <a:schemeClr val="tx1"/>
                          </a:solidFill>
                          <a:effectLst/>
                          <a:latin typeface="Arial" pitchFamily="34" charset="0"/>
                          <a:ea typeface="+mn-ea"/>
                          <a:cs typeface="Arial" pitchFamily="34" charset="0"/>
                        </a:rPr>
                        <a:t> </a:t>
                      </a:r>
                      <a:r>
                        <a:rPr lang="en-US" sz="1600" kern="1200" dirty="0">
                          <a:solidFill>
                            <a:schemeClr val="tx1"/>
                          </a:solidFill>
                          <a:effectLst/>
                          <a:latin typeface="Arial" pitchFamily="34" charset="0"/>
                          <a:ea typeface="+mn-ea"/>
                          <a:cs typeface="Arial" pitchFamily="34" charset="0"/>
                        </a:rPr>
                        <a:t>communications, surveillance, navigation, and missile warning.</a:t>
                      </a:r>
                      <a:endParaRPr lang="en-US" sz="1600" dirty="0">
                        <a:latin typeface="Arial" pitchFamily="34" charset="0"/>
                        <a:cs typeface="Arial" pitchFamily="34" charset="0"/>
                      </a:endParaRPr>
                    </a:p>
                  </a:txBody>
                  <a:tcPr/>
                </a:tc>
                <a:extLst>
                  <a:ext uri="{0D108BD9-81ED-4DB2-BD59-A6C34878D82A}">
                    <a16:rowId xmlns:a16="http://schemas.microsoft.com/office/drawing/2014/main" val="10000"/>
                  </a:ext>
                </a:extLst>
              </a:tr>
              <a:tr h="513165">
                <a:tc>
                  <a:txBody>
                    <a:bodyPr/>
                    <a:lstStyle/>
                    <a:p>
                      <a:r>
                        <a:rPr lang="en-US" sz="1600" kern="1200" dirty="0">
                          <a:solidFill>
                            <a:schemeClr val="tx1"/>
                          </a:solidFill>
                          <a:effectLst/>
                          <a:latin typeface="Arial" pitchFamily="34" charset="0"/>
                          <a:ea typeface="+mn-ea"/>
                          <a:cs typeface="Arial" pitchFamily="34" charset="0"/>
                        </a:rPr>
                        <a:t>Shut down power grids including nuclear generators</a:t>
                      </a:r>
                      <a:endParaRPr lang="en-US" sz="16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rial" pitchFamily="34" charset="0"/>
                          <a:ea typeface="+mn-ea"/>
                          <a:cs typeface="Arial" pitchFamily="34" charset="0"/>
                        </a:rPr>
                        <a:t>Massive power outages can disrupt military defense operations and cause civilian chaos.</a:t>
                      </a:r>
                    </a:p>
                  </a:txBody>
                  <a:tcPr/>
                </a:tc>
                <a:extLst>
                  <a:ext uri="{0D108BD9-81ED-4DB2-BD59-A6C34878D82A}">
                    <a16:rowId xmlns:a16="http://schemas.microsoft.com/office/drawing/2014/main" val="10001"/>
                  </a:ext>
                </a:extLst>
              </a:tr>
              <a:tr h="321986">
                <a:tc>
                  <a:txBody>
                    <a:bodyPr/>
                    <a:lstStyle/>
                    <a:p>
                      <a:r>
                        <a:rPr lang="en-US" sz="1600" kern="1200" dirty="0">
                          <a:solidFill>
                            <a:schemeClr val="tx1"/>
                          </a:solidFill>
                          <a:effectLst/>
                          <a:latin typeface="Arial" pitchFamily="34" charset="0"/>
                          <a:ea typeface="+mn-ea"/>
                          <a:cs typeface="Arial" pitchFamily="34" charset="0"/>
                        </a:rPr>
                        <a:t>Disrupt air traffic control</a:t>
                      </a:r>
                      <a:endParaRPr lang="en-US" sz="1600" dirty="0">
                        <a:latin typeface="Arial" pitchFamily="34" charset="0"/>
                        <a:cs typeface="Arial" pitchFamily="34" charset="0"/>
                      </a:endParaRPr>
                    </a:p>
                  </a:txBody>
                  <a:tcPr/>
                </a:tc>
                <a:tc>
                  <a:txBody>
                    <a:bodyPr/>
                    <a:lstStyle/>
                    <a:p>
                      <a:r>
                        <a:rPr lang="en-US" sz="1600" kern="1200" dirty="0">
                          <a:solidFill>
                            <a:schemeClr val="tx1"/>
                          </a:solidFill>
                          <a:effectLst/>
                          <a:latin typeface="Arial" pitchFamily="34" charset="0"/>
                          <a:ea typeface="+mn-ea"/>
                          <a:cs typeface="Arial" pitchFamily="34" charset="0"/>
                        </a:rPr>
                        <a:t>Without air traffic control systems, flights are grounded.</a:t>
                      </a:r>
                      <a:endParaRPr lang="en-US" sz="1600" dirty="0">
                        <a:latin typeface="Arial" pitchFamily="34" charset="0"/>
                        <a:cs typeface="Arial" pitchFamily="34" charset="0"/>
                      </a:endParaRPr>
                    </a:p>
                  </a:txBody>
                  <a:tcPr/>
                </a:tc>
                <a:extLst>
                  <a:ext uri="{0D108BD9-81ED-4DB2-BD59-A6C34878D82A}">
                    <a16:rowId xmlns:a16="http://schemas.microsoft.com/office/drawing/2014/main" val="10002"/>
                  </a:ext>
                </a:extLst>
              </a:tr>
              <a:tr h="301862">
                <a:tc>
                  <a:txBody>
                    <a:bodyPr/>
                    <a:lstStyle/>
                    <a:p>
                      <a:r>
                        <a:rPr lang="en-US" sz="1600" kern="1200" dirty="0">
                          <a:solidFill>
                            <a:schemeClr val="tx1"/>
                          </a:solidFill>
                          <a:effectLst/>
                          <a:latin typeface="Arial" pitchFamily="34" charset="0"/>
                          <a:ea typeface="+mn-ea"/>
                          <a:cs typeface="Arial" pitchFamily="34" charset="0"/>
                        </a:rPr>
                        <a:t>Shut down water and fuel pipelines</a:t>
                      </a:r>
                      <a:endParaRPr lang="en-US" sz="1600" dirty="0">
                        <a:latin typeface="Arial" pitchFamily="34" charset="0"/>
                        <a:cs typeface="Arial" pitchFamily="34" charset="0"/>
                      </a:endParaRPr>
                    </a:p>
                  </a:txBody>
                  <a:tcPr/>
                </a:tc>
                <a:tc>
                  <a:txBody>
                    <a:bodyPr/>
                    <a:lstStyle/>
                    <a:p>
                      <a:r>
                        <a:rPr lang="en-US" sz="1600" kern="1200" dirty="0">
                          <a:solidFill>
                            <a:schemeClr val="tx1"/>
                          </a:solidFill>
                          <a:effectLst/>
                          <a:latin typeface="Arial" pitchFamily="34" charset="0"/>
                          <a:ea typeface="+mn-ea"/>
                          <a:cs typeface="Arial" pitchFamily="34" charset="0"/>
                        </a:rPr>
                        <a:t>A lack of water and fuel creates chaos, especially in major cities.</a:t>
                      </a:r>
                      <a:endParaRPr lang="en-US" sz="1600" dirty="0">
                        <a:latin typeface="Arial" pitchFamily="34" charset="0"/>
                        <a:cs typeface="Arial" pitchFamily="34" charset="0"/>
                      </a:endParaRPr>
                    </a:p>
                  </a:txBody>
                  <a:tcPr/>
                </a:tc>
                <a:extLst>
                  <a:ext uri="{0D108BD9-81ED-4DB2-BD59-A6C34878D82A}">
                    <a16:rowId xmlns:a16="http://schemas.microsoft.com/office/drawing/2014/main" val="10003"/>
                  </a:ext>
                </a:extLst>
              </a:tr>
              <a:tr h="724468">
                <a:tc>
                  <a:txBody>
                    <a:bodyPr/>
                    <a:lstStyle/>
                    <a:p>
                      <a:r>
                        <a:rPr lang="en-US" sz="1600" kern="1200" dirty="0">
                          <a:solidFill>
                            <a:schemeClr val="tx1"/>
                          </a:solidFill>
                          <a:effectLst/>
                          <a:latin typeface="Arial" pitchFamily="34" charset="0"/>
                          <a:ea typeface="+mn-ea"/>
                          <a:cs typeface="Arial" pitchFamily="34" charset="0"/>
                        </a:rPr>
                        <a:t>Disrupt financial assets such as banking networks and the stock market</a:t>
                      </a:r>
                      <a:endParaRPr lang="en-US" sz="1600" dirty="0">
                        <a:latin typeface="Arial" pitchFamily="34" charset="0"/>
                        <a:cs typeface="Arial" pitchFamily="34" charset="0"/>
                      </a:endParaRPr>
                    </a:p>
                  </a:txBody>
                  <a:tcPr/>
                </a:tc>
                <a:tc>
                  <a:txBody>
                    <a:bodyPr/>
                    <a:lstStyle/>
                    <a:p>
                      <a:r>
                        <a:rPr lang="en-US" sz="1600" kern="1200" dirty="0">
                          <a:solidFill>
                            <a:schemeClr val="tx1"/>
                          </a:solidFill>
                          <a:effectLst/>
                          <a:latin typeface="Arial" pitchFamily="34" charset="0"/>
                          <a:ea typeface="+mn-ea"/>
                          <a:cs typeface="Arial" pitchFamily="34" charset="0"/>
                        </a:rPr>
                        <a:t>Without banking networks, consumers cannot obtain cash or make credit card purchases.</a:t>
                      </a:r>
                      <a:endParaRPr lang="en-US" sz="1600" dirty="0">
                        <a:latin typeface="Arial" pitchFamily="34" charset="0"/>
                        <a:cs typeface="Arial" pitchFamily="34" charset="0"/>
                      </a:endParaRPr>
                    </a:p>
                  </a:txBody>
                  <a:tcPr/>
                </a:tc>
                <a:extLst>
                  <a:ext uri="{0D108BD9-81ED-4DB2-BD59-A6C34878D82A}">
                    <a16:rowId xmlns:a16="http://schemas.microsoft.com/office/drawing/2014/main" val="10004"/>
                  </a:ext>
                </a:extLst>
              </a:tr>
              <a:tr h="513165">
                <a:tc>
                  <a:txBody>
                    <a:bodyPr/>
                    <a:lstStyle/>
                    <a:p>
                      <a:r>
                        <a:rPr lang="en-US" sz="1600" kern="1200" dirty="0">
                          <a:solidFill>
                            <a:schemeClr val="tx1"/>
                          </a:solidFill>
                          <a:effectLst/>
                          <a:latin typeface="Arial" pitchFamily="34" charset="0"/>
                          <a:ea typeface="+mn-ea"/>
                          <a:cs typeface="Arial" pitchFamily="34" charset="0"/>
                        </a:rPr>
                        <a:t>Cut off Internet access with DDoS attacks</a:t>
                      </a:r>
                      <a:endParaRPr lang="en-US" sz="1600" dirty="0">
                        <a:latin typeface="Arial" pitchFamily="34" charset="0"/>
                        <a:cs typeface="Arial" pitchFamily="34" charset="0"/>
                      </a:endParaRPr>
                    </a:p>
                  </a:txBody>
                  <a:tcPr/>
                </a:tc>
                <a:tc>
                  <a:txBody>
                    <a:bodyPr/>
                    <a:lstStyle/>
                    <a:p>
                      <a:r>
                        <a:rPr lang="en-US" sz="1600" kern="1200" dirty="0">
                          <a:solidFill>
                            <a:schemeClr val="tx1"/>
                          </a:solidFill>
                          <a:effectLst/>
                          <a:latin typeface="Arial" pitchFamily="34" charset="0"/>
                          <a:ea typeface="+mn-ea"/>
                          <a:cs typeface="Arial" pitchFamily="34" charset="0"/>
                        </a:rPr>
                        <a:t>Both civilian and military communications can be cut off during a massive DDoS attack.</a:t>
                      </a:r>
                      <a:endParaRPr lang="en-US" sz="1600" dirty="0">
                        <a:latin typeface="Arial" pitchFamily="34" charset="0"/>
                        <a:cs typeface="Arial" pitchFamily="34" charset="0"/>
                      </a:endParaRPr>
                    </a:p>
                  </a:txBody>
                  <a:tcPr/>
                </a:tc>
                <a:extLst>
                  <a:ext uri="{0D108BD9-81ED-4DB2-BD59-A6C34878D82A}">
                    <a16:rowId xmlns:a16="http://schemas.microsoft.com/office/drawing/2014/main" val="10005"/>
                  </a:ext>
                </a:extLst>
              </a:tr>
              <a:tr h="513165">
                <a:tc>
                  <a:txBody>
                    <a:bodyPr/>
                    <a:lstStyle/>
                    <a:p>
                      <a:r>
                        <a:rPr lang="en-US" sz="1600" kern="1200" dirty="0">
                          <a:solidFill>
                            <a:schemeClr val="tx1"/>
                          </a:solidFill>
                          <a:effectLst/>
                          <a:latin typeface="Arial" pitchFamily="34" charset="0"/>
                          <a:ea typeface="+mn-ea"/>
                          <a:cs typeface="Arial" pitchFamily="34" charset="0"/>
                        </a:rPr>
                        <a:t>Industrial espionage</a:t>
                      </a:r>
                      <a:endParaRPr lang="en-US" sz="16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rial" pitchFamily="34" charset="0"/>
                          <a:ea typeface="+mn-ea"/>
                          <a:cs typeface="Arial" pitchFamily="34" charset="0"/>
                        </a:rPr>
                        <a:t>Cyber break-ins at companies that develop military weaponry are especially dangerous.</a:t>
                      </a:r>
                    </a:p>
                  </a:txBody>
                  <a:tcPr/>
                </a:tc>
                <a:extLst>
                  <a:ext uri="{0D108BD9-81ED-4DB2-BD59-A6C34878D82A}">
                    <a16:rowId xmlns:a16="http://schemas.microsoft.com/office/drawing/2014/main" val="10006"/>
                  </a:ext>
                </a:extLst>
              </a:tr>
              <a:tr h="513165">
                <a:tc>
                  <a:txBody>
                    <a:bodyPr/>
                    <a:lstStyle/>
                    <a:p>
                      <a:r>
                        <a:rPr lang="en-US" sz="1600" kern="1200" dirty="0">
                          <a:solidFill>
                            <a:schemeClr val="tx1"/>
                          </a:solidFill>
                          <a:effectLst/>
                          <a:latin typeface="Arial" pitchFamily="34" charset="0"/>
                          <a:ea typeface="+mn-ea"/>
                          <a:cs typeface="Arial" pitchFamily="34" charset="0"/>
                        </a:rPr>
                        <a:t>Interfere with SCADA control devices</a:t>
                      </a:r>
                      <a:endParaRPr lang="en-US" sz="1600" dirty="0">
                        <a:latin typeface="Arial" pitchFamily="34" charset="0"/>
                        <a:cs typeface="Arial" pitchFamily="34" charset="0"/>
                      </a:endParaRPr>
                    </a:p>
                  </a:txBody>
                  <a:tcPr/>
                </a:tc>
                <a:tc>
                  <a:txBody>
                    <a:bodyPr/>
                    <a:lstStyle/>
                    <a:p>
                      <a:r>
                        <a:rPr lang="en-US" sz="1600" kern="1200" dirty="0">
                          <a:solidFill>
                            <a:schemeClr val="tx1"/>
                          </a:solidFill>
                          <a:effectLst/>
                          <a:latin typeface="Arial" pitchFamily="34" charset="0"/>
                          <a:ea typeface="+mn-ea"/>
                          <a:cs typeface="Arial" pitchFamily="34" charset="0"/>
                        </a:rPr>
                        <a:t>Malware that randomly targets SCADA devices can shut down power plants, dams, and manufacturing facilities.</a:t>
                      </a:r>
                      <a:endParaRPr lang="en-US" sz="1600" dirty="0">
                        <a:latin typeface="Arial" pitchFamily="34" charset="0"/>
                        <a:cs typeface="Arial" pitchFamily="34" charset="0"/>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002861528"/>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ICT and National Security (3 of 4)</a:t>
            </a:r>
          </a:p>
        </p:txBody>
      </p:sp>
      <p:sp>
        <p:nvSpPr>
          <p:cNvPr id="3" name="Content Placeholder 2"/>
          <p:cNvSpPr>
            <a:spLocks noGrp="1"/>
          </p:cNvSpPr>
          <p:nvPr>
            <p:ph idx="1"/>
          </p:nvPr>
        </p:nvSpPr>
        <p:spPr>
          <a:xfrm>
            <a:off x="133350" y="1200150"/>
            <a:ext cx="8858250" cy="5021263"/>
          </a:xfrm>
        </p:spPr>
        <p:txBody>
          <a:bodyPr>
            <a:noAutofit/>
          </a:bodyPr>
          <a:lstStyle/>
          <a:p>
            <a:r>
              <a:rPr lang="en-US" dirty="0"/>
              <a:t>The U.S. Department of Homeland Security identifies six national security functions supplied by the ICT sector:</a:t>
            </a:r>
          </a:p>
          <a:p>
            <a:pPr lvl="1" indent="-400050"/>
            <a:r>
              <a:rPr lang="en-US" dirty="0"/>
              <a:t>Provide ICT products and services, such as servers, computers, and routers that are used in military and civilian installations</a:t>
            </a:r>
          </a:p>
          <a:p>
            <a:pPr lvl="1" indent="-400050"/>
            <a:r>
              <a:rPr lang="en-US" dirty="0"/>
              <a:t>Provide incident management capabilities </a:t>
            </a:r>
          </a:p>
          <a:p>
            <a:pPr lvl="1" indent="-400050"/>
            <a:r>
              <a:rPr lang="en-US" dirty="0"/>
              <a:t>Provide domain name resolution services</a:t>
            </a:r>
          </a:p>
          <a:p>
            <a:pPr lvl="1" indent="-400050"/>
            <a:r>
              <a:rPr lang="en-US" dirty="0"/>
              <a:t>Provide identity management and trust support services</a:t>
            </a:r>
          </a:p>
          <a:p>
            <a:pPr lvl="1" indent="-400050"/>
            <a:r>
              <a:rPr lang="en-US" dirty="0"/>
              <a:t>Provide Internet-based content, information, and communications services</a:t>
            </a:r>
          </a:p>
          <a:p>
            <a:pPr lvl="1" indent="-400050"/>
            <a:r>
              <a:rPr lang="en-US" dirty="0"/>
              <a:t>Provide Internet routing, access and communications services</a:t>
            </a:r>
            <a:endParaRPr lang="en-US" b="1" dirty="0"/>
          </a:p>
        </p:txBody>
      </p:sp>
    </p:spTree>
    <p:extLst>
      <p:ext uri="{BB962C8B-B14F-4D97-AF65-F5344CB8AC3E}">
        <p14:creationId xmlns:p14="http://schemas.microsoft.com/office/powerpoint/2010/main" val="2295074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ICT and National Security (4 of 4)</a:t>
            </a:r>
          </a:p>
        </p:txBody>
      </p:sp>
      <p:sp>
        <p:nvSpPr>
          <p:cNvPr id="3" name="Content Placeholder 2"/>
          <p:cNvSpPr>
            <a:spLocks noGrp="1"/>
          </p:cNvSpPr>
          <p:nvPr>
            <p:ph idx="1"/>
          </p:nvPr>
        </p:nvSpPr>
        <p:spPr>
          <a:xfrm>
            <a:off x="139700" y="1193800"/>
            <a:ext cx="8851900" cy="5041900"/>
          </a:xfrm>
        </p:spPr>
        <p:txBody>
          <a:bodyPr>
            <a:noAutofit/>
          </a:bodyPr>
          <a:lstStyle/>
          <a:p>
            <a:r>
              <a:rPr lang="en-US" b="1" dirty="0"/>
              <a:t>Cyberwarfare</a:t>
            </a:r>
            <a:r>
              <a:rPr lang="en-US" dirty="0"/>
              <a:t> is the use of ICT technology to carry out politically motivated attacks designed to infiltrate, sabotage, or damage an opponent’s information systems and defensive capabilities</a:t>
            </a:r>
          </a:p>
          <a:p>
            <a:r>
              <a:rPr lang="en-US" dirty="0"/>
              <a:t>Recent examples of cyberwarfare include the Stuxnet virus that disabled Iranian nuclear centrifuges</a:t>
            </a:r>
          </a:p>
          <a:p>
            <a:r>
              <a:rPr lang="en-US" dirty="0"/>
              <a:t>The international, non-binding document called the </a:t>
            </a:r>
            <a:r>
              <a:rPr lang="en-US" b="1" dirty="0"/>
              <a:t>Tallinn Manual</a:t>
            </a:r>
            <a:r>
              <a:rPr lang="en-US" dirty="0"/>
              <a:t> is a cyber equivalent of the Geneva Convention; it sets out rules for conducting and responding to cyberwarfare</a:t>
            </a:r>
          </a:p>
        </p:txBody>
      </p:sp>
    </p:spTree>
    <p:extLst>
      <p:ext uri="{BB962C8B-B14F-4D97-AF65-F5344CB8AC3E}">
        <p14:creationId xmlns:p14="http://schemas.microsoft.com/office/powerpoint/2010/main" val="2950161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B: The Computer Industry</a:t>
            </a:r>
          </a:p>
        </p:txBody>
      </p:sp>
      <p:sp>
        <p:nvSpPr>
          <p:cNvPr id="3" name="Content Placeholder 2"/>
          <p:cNvSpPr>
            <a:spLocks noGrp="1"/>
          </p:cNvSpPr>
          <p:nvPr>
            <p:ph idx="1"/>
          </p:nvPr>
        </p:nvSpPr>
        <p:spPr/>
        <p:txBody>
          <a:bodyPr>
            <a:normAutofit/>
          </a:bodyPr>
          <a:lstStyle/>
          <a:p>
            <a:r>
              <a:rPr lang="en-US" dirty="0"/>
              <a:t>Manual Calculators</a:t>
            </a:r>
          </a:p>
          <a:p>
            <a:r>
              <a:rPr lang="en-US" dirty="0"/>
              <a:t>Mechanical Calculators</a:t>
            </a:r>
          </a:p>
          <a:p>
            <a:r>
              <a:rPr lang="en-US" dirty="0"/>
              <a:t>Computer Prototypes</a:t>
            </a:r>
          </a:p>
          <a:p>
            <a:r>
              <a:rPr lang="en-US" dirty="0"/>
              <a:t>Commercial Computers</a:t>
            </a:r>
          </a:p>
          <a:p>
            <a:r>
              <a:rPr lang="en-US" dirty="0"/>
              <a:t>Personal Computers</a:t>
            </a:r>
          </a:p>
        </p:txBody>
      </p:sp>
    </p:spTree>
    <p:extLst>
      <p:ext uri="{BB962C8B-B14F-4D97-AF65-F5344CB8AC3E}">
        <p14:creationId xmlns:p14="http://schemas.microsoft.com/office/powerpoint/2010/main" val="465725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A: ICT Industry Basics</a:t>
            </a:r>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ICT Core Industries</a:t>
            </a:r>
          </a:p>
          <a:p>
            <a:r>
              <a:rPr lang="en-US" sz="2600" dirty="0"/>
              <a:t>ICT Goods and Services</a:t>
            </a:r>
          </a:p>
          <a:p>
            <a:r>
              <a:rPr lang="en-US" sz="2600" dirty="0"/>
              <a:t>Technology Life Cycles</a:t>
            </a:r>
          </a:p>
          <a:p>
            <a:r>
              <a:rPr lang="en-US" sz="2600" dirty="0"/>
              <a:t>Disruptive Technology</a:t>
            </a:r>
          </a:p>
          <a:p>
            <a:r>
              <a:rPr lang="en-US" sz="2600" dirty="0"/>
              <a:t>ICT and Productivity</a:t>
            </a:r>
          </a:p>
          <a:p>
            <a:r>
              <a:rPr lang="en-US" sz="2600" dirty="0"/>
              <a:t>ICT and National Security</a:t>
            </a:r>
          </a:p>
        </p:txBody>
      </p:sp>
    </p:spTree>
    <p:extLst>
      <p:ext uri="{BB962C8B-B14F-4D97-AF65-F5344CB8AC3E}">
        <p14:creationId xmlns:p14="http://schemas.microsoft.com/office/powerpoint/2010/main" val="841482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B: Objectives (1 of 2)</a:t>
            </a:r>
          </a:p>
        </p:txBody>
      </p:sp>
      <p:sp>
        <p:nvSpPr>
          <p:cNvPr id="3" name="Content Placeholder 2"/>
          <p:cNvSpPr>
            <a:spLocks noGrp="1"/>
          </p:cNvSpPr>
          <p:nvPr>
            <p:ph idx="1"/>
          </p:nvPr>
        </p:nvSpPr>
        <p:spPr/>
        <p:txBody>
          <a:bodyPr/>
          <a:lstStyle/>
          <a:p>
            <a:r>
              <a:rPr lang="en-US" dirty="0"/>
              <a:t>Explain how algorithms apply to manual and mechanical calculators</a:t>
            </a:r>
          </a:p>
          <a:p>
            <a:r>
              <a:rPr lang="en-US" dirty="0"/>
              <a:t>Name five mechanical calculators that were significant innovations leading to the first computer technology</a:t>
            </a:r>
          </a:p>
          <a:p>
            <a:r>
              <a:rPr lang="en-US" dirty="0"/>
              <a:t>List five prototype computers and describe how their technology contributed to the technology used in modern-day computers</a:t>
            </a:r>
          </a:p>
          <a:p>
            <a:r>
              <a:rPr lang="en-US" dirty="0"/>
              <a:t>List the key hardware and software developments during the first, second, third, and fourth computer generations</a:t>
            </a:r>
          </a:p>
          <a:p>
            <a:r>
              <a:rPr lang="en-US" dirty="0"/>
              <a:t>Define von Neumann architecture</a:t>
            </a:r>
          </a:p>
        </p:txBody>
      </p:sp>
    </p:spTree>
    <p:extLst>
      <p:ext uri="{BB962C8B-B14F-4D97-AF65-F5344CB8AC3E}">
        <p14:creationId xmlns:p14="http://schemas.microsoft.com/office/powerpoint/2010/main" val="305951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B: Objectives (2 of 2)</a:t>
            </a:r>
          </a:p>
        </p:txBody>
      </p:sp>
      <p:sp>
        <p:nvSpPr>
          <p:cNvPr id="3" name="Content Placeholder 2"/>
          <p:cNvSpPr>
            <a:spLocks noGrp="1"/>
          </p:cNvSpPr>
          <p:nvPr>
            <p:ph idx="1"/>
          </p:nvPr>
        </p:nvSpPr>
        <p:spPr/>
        <p:txBody>
          <a:bodyPr/>
          <a:lstStyle/>
          <a:p>
            <a:r>
              <a:rPr lang="en-US" dirty="0"/>
              <a:t>Describe the hobbyist phase of the personal computer era</a:t>
            </a:r>
          </a:p>
          <a:p>
            <a:r>
              <a:rPr lang="en-US" dirty="0"/>
              <a:t>List key hardware devices in the emerging personal computer era</a:t>
            </a:r>
          </a:p>
        </p:txBody>
      </p:sp>
    </p:spTree>
    <p:extLst>
      <p:ext uri="{BB962C8B-B14F-4D97-AF65-F5344CB8AC3E}">
        <p14:creationId xmlns:p14="http://schemas.microsoft.com/office/powerpoint/2010/main" val="1668536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Manual Calculators (1 of 2)</a:t>
            </a:r>
          </a:p>
        </p:txBody>
      </p:sp>
      <p:sp>
        <p:nvSpPr>
          <p:cNvPr id="3" name="Content Placeholder 2"/>
          <p:cNvSpPr>
            <a:spLocks noGrp="1"/>
          </p:cNvSpPr>
          <p:nvPr>
            <p:ph idx="1"/>
          </p:nvPr>
        </p:nvSpPr>
        <p:spPr/>
        <p:txBody>
          <a:bodyPr>
            <a:normAutofit/>
          </a:bodyPr>
          <a:lstStyle/>
          <a:p>
            <a:r>
              <a:rPr lang="en-US" dirty="0"/>
              <a:t>A </a:t>
            </a:r>
            <a:r>
              <a:rPr lang="en-US" b="1" dirty="0"/>
              <a:t>manual calculator</a:t>
            </a:r>
            <a:r>
              <a:rPr lang="en-US" dirty="0"/>
              <a:t> is a device that assists in the process of numeric calculations but requires the human operator to keep track of the algorithm</a:t>
            </a:r>
          </a:p>
          <a:p>
            <a:r>
              <a:rPr lang="en-US" dirty="0"/>
              <a:t>An algorithm is the step-by-step process by which numbers are manipulated; even simple paper-and-pencil addition requires an algorithm</a:t>
            </a:r>
          </a:p>
          <a:p>
            <a:r>
              <a:rPr lang="en-US" dirty="0"/>
              <a:t>A manual calculator called an </a:t>
            </a:r>
            <a:r>
              <a:rPr lang="en-US" b="1" dirty="0"/>
              <a:t>abacus</a:t>
            </a:r>
            <a:r>
              <a:rPr lang="en-US" dirty="0"/>
              <a:t> was used in ancient Rome, Greece, India, China, and Japan; only as the last century came to a close was the abacus replaced by handheld digital calculators</a:t>
            </a:r>
          </a:p>
        </p:txBody>
      </p:sp>
    </p:spTree>
    <p:extLst>
      <p:ext uri="{BB962C8B-B14F-4D97-AF65-F5344CB8AC3E}">
        <p14:creationId xmlns:p14="http://schemas.microsoft.com/office/powerpoint/2010/main" val="406195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92526"/>
            <a:ext cx="8032638" cy="1004011"/>
          </a:xfrm>
        </p:spPr>
        <p:txBody>
          <a:bodyPr/>
          <a:lstStyle/>
          <a:p>
            <a:r>
              <a:rPr lang="en-US" dirty="0"/>
              <a:t>Manual Calculators (2 of 2)</a:t>
            </a:r>
          </a:p>
        </p:txBody>
      </p:sp>
      <p:pic>
        <p:nvPicPr>
          <p:cNvPr id="5" name="Picture 3" descr="A photo of Abacus tool with two sets of beads separated by a horizontal bar and are arranged in thirteen columns is shown. Two beads per column are represented in the upper set and the associated text reads “Each of these beads represents the quantity ‘5’.” Five beads per column are represented in the lower set. The supporting text pointing the first column (from right) of the lower set of beads reads “Each of these beads represents the quantity ‘1’.” The supporting text pointing the second column (from right) of the lower set of beads reads “Each of these beads represents the quantity ‘10’.” One bead in column one of the upper set is pulled down and two beads of lower set are pulled up. One bead in column two of the lower set is pulled up. The supporting text associated with the illustration reads “An abacus uses beads to represent numbers. This abacus shows the number 17. Using an algorithm, the beads on an abacus can be manipulated to perform arithmetic operations.”"/>
          <p:cNvPicPr>
            <a:picLocks noChangeAspect="1"/>
          </p:cNvPicPr>
          <p:nvPr/>
        </p:nvPicPr>
        <p:blipFill>
          <a:blip r:embed="rId2" cstate="print"/>
          <a:stretch>
            <a:fillRect/>
          </a:stretch>
        </p:blipFill>
        <p:spPr>
          <a:xfrm>
            <a:off x="1270000" y="1727200"/>
            <a:ext cx="6356845" cy="4216655"/>
          </a:xfrm>
          <a:prstGeom prst="rect">
            <a:avLst/>
          </a:prstGeom>
        </p:spPr>
      </p:pic>
    </p:spTree>
    <p:extLst>
      <p:ext uri="{BB962C8B-B14F-4D97-AF65-F5344CB8AC3E}">
        <p14:creationId xmlns:p14="http://schemas.microsoft.com/office/powerpoint/2010/main" val="3934944162"/>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Mechanical Calculators (1 of 4)</a:t>
            </a:r>
          </a:p>
        </p:txBody>
      </p:sp>
      <p:sp>
        <p:nvSpPr>
          <p:cNvPr id="5" name="Content Placeholder 4"/>
          <p:cNvSpPr>
            <a:spLocks noGrp="1"/>
          </p:cNvSpPr>
          <p:nvPr>
            <p:ph idx="1"/>
          </p:nvPr>
        </p:nvSpPr>
        <p:spPr/>
        <p:txBody>
          <a:bodyPr>
            <a:noAutofit/>
          </a:bodyPr>
          <a:lstStyle/>
          <a:p>
            <a:r>
              <a:rPr lang="en-US" dirty="0"/>
              <a:t>A mechanical calculator implements algorithms autonomously</a:t>
            </a:r>
          </a:p>
          <a:p>
            <a:r>
              <a:rPr lang="en-US" dirty="0"/>
              <a:t>Mechanical calculators were developed as early as 1623</a:t>
            </a:r>
          </a:p>
          <a:p>
            <a:r>
              <a:rPr lang="en-US" b="1" dirty="0"/>
              <a:t>Schickard’s Calculator </a:t>
            </a:r>
            <a:r>
              <a:rPr lang="en-US" dirty="0"/>
              <a:t>had a series of interlocking gears; each of the ten spokes on a gear represented a digit; every time a gear completed a full circle, it moved the next gear one notch to the left to “carry the 1”</a:t>
            </a:r>
          </a:p>
          <a:p>
            <a:r>
              <a:rPr lang="en-US" dirty="0"/>
              <a:t>In 1642, a Frenchman named Blaise Pascal developed the </a:t>
            </a:r>
            <a:r>
              <a:rPr lang="en-US" b="1" dirty="0"/>
              <a:t>Pascaline</a:t>
            </a:r>
            <a:r>
              <a:rPr lang="en-US" dirty="0"/>
              <a:t>, a mechanical device that could be used to perform basic arithmetic</a:t>
            </a:r>
          </a:p>
        </p:txBody>
      </p:sp>
    </p:spTree>
    <p:extLst>
      <p:ext uri="{BB962C8B-B14F-4D97-AF65-F5344CB8AC3E}">
        <p14:creationId xmlns:p14="http://schemas.microsoft.com/office/powerpoint/2010/main" val="25682261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009"/>
            <a:ext cx="8229600" cy="1039091"/>
          </a:xfrm>
        </p:spPr>
        <p:txBody>
          <a:bodyPr/>
          <a:lstStyle/>
          <a:p>
            <a:r>
              <a:rPr lang="en-US" dirty="0"/>
              <a:t>Mechanical Calculators (2 of 4)</a:t>
            </a:r>
          </a:p>
        </p:txBody>
      </p:sp>
      <p:sp>
        <p:nvSpPr>
          <p:cNvPr id="5" name="Content Placeholder 4"/>
          <p:cNvSpPr>
            <a:spLocks noGrp="1"/>
          </p:cNvSpPr>
          <p:nvPr>
            <p:ph idx="1"/>
          </p:nvPr>
        </p:nvSpPr>
        <p:spPr>
          <a:xfrm>
            <a:off x="279400" y="1219200"/>
            <a:ext cx="8610600" cy="4978400"/>
          </a:xfrm>
        </p:spPr>
        <p:txBody>
          <a:bodyPr>
            <a:noAutofit/>
          </a:bodyPr>
          <a:lstStyle/>
          <a:p>
            <a:pPr algn="just"/>
            <a:r>
              <a:rPr lang="en-US" dirty="0"/>
              <a:t>Thomas de Colmar’s </a:t>
            </a:r>
            <a:r>
              <a:rPr lang="en-US" b="1" dirty="0"/>
              <a:t>Arithmometer </a:t>
            </a:r>
            <a:r>
              <a:rPr lang="en-US" dirty="0"/>
              <a:t>became the first mass-produced mechanical calculator</a:t>
            </a:r>
          </a:p>
          <a:p>
            <a:r>
              <a:rPr lang="en-US" dirty="0"/>
              <a:t>Charles Babbage’s </a:t>
            </a:r>
            <a:r>
              <a:rPr lang="en-US" b="1" dirty="0"/>
              <a:t>Analytical Engine</a:t>
            </a:r>
            <a:r>
              <a:rPr lang="en-US" dirty="0"/>
              <a:t> was an all-purpose computing device; historians believe that its design embodies many of the concepts that define modern computers, including:</a:t>
            </a:r>
          </a:p>
          <a:p>
            <a:pPr marL="800100" lvl="2" indent="-457200">
              <a:buFont typeface="Arial" pitchFamily="34" charset="0"/>
              <a:buChar char="–"/>
            </a:pPr>
            <a:r>
              <a:rPr lang="en-US" sz="2400" dirty="0"/>
              <a:t>Memory</a:t>
            </a:r>
          </a:p>
          <a:p>
            <a:pPr marL="800100" lvl="2" indent="-457200">
              <a:buFont typeface="Arial" pitchFamily="34" charset="0"/>
              <a:buChar char="–"/>
            </a:pPr>
            <a:r>
              <a:rPr lang="en-US" sz="2400" dirty="0"/>
              <a:t>A programmable processor</a:t>
            </a:r>
          </a:p>
          <a:p>
            <a:pPr marL="800100" lvl="2" indent="-457200">
              <a:buFont typeface="Arial" pitchFamily="34" charset="0"/>
              <a:buChar char="–"/>
            </a:pPr>
            <a:r>
              <a:rPr lang="en-US" sz="2400" dirty="0"/>
              <a:t>An output device</a:t>
            </a:r>
          </a:p>
          <a:p>
            <a:pPr marL="800100" lvl="2" indent="-457200">
              <a:buFont typeface="Arial" pitchFamily="34" charset="0"/>
              <a:buChar char="–"/>
            </a:pPr>
            <a:r>
              <a:rPr lang="en-US" sz="2400" dirty="0"/>
              <a:t>User-definable input of programs and data</a:t>
            </a:r>
          </a:p>
        </p:txBody>
      </p:sp>
    </p:spTree>
    <p:extLst>
      <p:ext uri="{BB962C8B-B14F-4D97-AF65-F5344CB8AC3E}">
        <p14:creationId xmlns:p14="http://schemas.microsoft.com/office/powerpoint/2010/main" val="25351575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009"/>
            <a:ext cx="8229600" cy="1039091"/>
          </a:xfrm>
        </p:spPr>
        <p:txBody>
          <a:bodyPr/>
          <a:lstStyle/>
          <a:p>
            <a:r>
              <a:rPr lang="en-US" dirty="0"/>
              <a:t>Mechanical Calculators (3 of 4)</a:t>
            </a:r>
          </a:p>
        </p:txBody>
      </p:sp>
      <p:sp>
        <p:nvSpPr>
          <p:cNvPr id="5" name="Content Placeholder 4"/>
          <p:cNvSpPr>
            <a:spLocks noGrp="1"/>
          </p:cNvSpPr>
          <p:nvPr>
            <p:ph idx="1"/>
          </p:nvPr>
        </p:nvSpPr>
        <p:spPr>
          <a:xfrm>
            <a:off x="139700" y="1352550"/>
            <a:ext cx="8832850" cy="4743450"/>
          </a:xfrm>
        </p:spPr>
        <p:txBody>
          <a:bodyPr>
            <a:noAutofit/>
          </a:bodyPr>
          <a:lstStyle/>
          <a:p>
            <a:pPr marL="342900" lvl="2" indent="-342900">
              <a:buFont typeface="Arial" pitchFamily="34" charset="0"/>
              <a:buChar char="•"/>
            </a:pPr>
            <a:r>
              <a:rPr lang="en-US" sz="2600" dirty="0"/>
              <a:t>In 1890, Herman Hollerith won the U.S. Census Bureau’s competition to find a way to tabulate the census</a:t>
            </a:r>
          </a:p>
          <a:p>
            <a:r>
              <a:rPr lang="en-US" dirty="0"/>
              <a:t>Hollerith won the competition with a design for an electronic punched card tabulating device</a:t>
            </a:r>
          </a:p>
          <a:p>
            <a:r>
              <a:rPr lang="en-US" dirty="0"/>
              <a:t>The device used cards with designated areas representing data fields, such as “nationality”; once punched, the cards were fed into a reader that used an array of metal rods to electronically read data from the cards, tabulate the results, and display them on a series of dials</a:t>
            </a:r>
          </a:p>
        </p:txBody>
      </p:sp>
    </p:spTree>
    <p:extLst>
      <p:ext uri="{BB962C8B-B14F-4D97-AF65-F5344CB8AC3E}">
        <p14:creationId xmlns:p14="http://schemas.microsoft.com/office/powerpoint/2010/main" val="231390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230626"/>
            <a:ext cx="8032638" cy="1004011"/>
          </a:xfrm>
        </p:spPr>
        <p:txBody>
          <a:bodyPr/>
          <a:lstStyle/>
          <a:p>
            <a:r>
              <a:rPr lang="en-US" dirty="0"/>
              <a:t>Mechanical Calculators (4 of 4)</a:t>
            </a:r>
          </a:p>
        </p:txBody>
      </p:sp>
      <p:sp>
        <p:nvSpPr>
          <p:cNvPr id="2" name="Content Placeholder 1"/>
          <p:cNvSpPr>
            <a:spLocks noGrp="1"/>
          </p:cNvSpPr>
          <p:nvPr>
            <p:ph type="body" sz="half" idx="2"/>
          </p:nvPr>
        </p:nvSpPr>
        <p:spPr>
          <a:xfrm>
            <a:off x="317500" y="1384300"/>
            <a:ext cx="8712199" cy="1574800"/>
          </a:xfrm>
        </p:spPr>
        <p:txBody>
          <a:bodyPr>
            <a:noAutofit/>
          </a:bodyPr>
          <a:lstStyle/>
          <a:p>
            <a:pPr marL="457200" indent="-457200">
              <a:buFont typeface="Arial" pitchFamily="34" charset="0"/>
              <a:buChar char="•"/>
            </a:pPr>
            <a:r>
              <a:rPr lang="en-US" sz="2600" dirty="0"/>
              <a:t>Hollerith incorporated the Tabulating Machine Company in 1896; in 1924, the name was changed to International Business Machines—better known as IBM</a:t>
            </a:r>
          </a:p>
        </p:txBody>
      </p:sp>
      <p:pic>
        <p:nvPicPr>
          <p:cNvPr id="6" name="Picture 5" descr="An illustration with two sections depicts Hollerith’s tabulating machine. Section one depicts a drawing of a lady working with a Hollerith’s tabulating machine and a paper held in the other hand. People are seen standing before the lady. Section two depicts a photo of a Hollerith’s tabulating device. The device is huge mounted on a wooden table with a holder like a rod on the right end and multiple circular discs mounted on the wooden sheet. "/>
          <p:cNvPicPr>
            <a:picLocks noChangeAspect="1"/>
          </p:cNvPicPr>
          <p:nvPr/>
        </p:nvPicPr>
        <p:blipFill>
          <a:blip r:embed="rId2" cstate="print"/>
          <a:stretch>
            <a:fillRect/>
          </a:stretch>
        </p:blipFill>
        <p:spPr>
          <a:xfrm>
            <a:off x="2006549" y="3377313"/>
            <a:ext cx="5332978" cy="2649261"/>
          </a:xfrm>
          <a:prstGeom prst="rect">
            <a:avLst/>
          </a:prstGeom>
        </p:spPr>
      </p:pic>
    </p:spTree>
    <p:extLst>
      <p:ext uri="{BB962C8B-B14F-4D97-AF65-F5344CB8AC3E}">
        <p14:creationId xmlns:p14="http://schemas.microsoft.com/office/powerpoint/2010/main" val="3624235184"/>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Computer Prototypes (1 of 4)</a:t>
            </a:r>
          </a:p>
        </p:txBody>
      </p:sp>
      <p:sp>
        <p:nvSpPr>
          <p:cNvPr id="5" name="Content Placeholder 4"/>
          <p:cNvSpPr>
            <a:spLocks noGrp="1"/>
          </p:cNvSpPr>
          <p:nvPr>
            <p:ph idx="1"/>
          </p:nvPr>
        </p:nvSpPr>
        <p:spPr>
          <a:xfrm>
            <a:off x="171450" y="1200150"/>
            <a:ext cx="8839200" cy="4991099"/>
          </a:xfrm>
        </p:spPr>
        <p:txBody>
          <a:bodyPr>
            <a:normAutofit lnSpcReduction="10000"/>
          </a:bodyPr>
          <a:lstStyle/>
          <a:p>
            <a:pPr>
              <a:lnSpc>
                <a:spcPct val="110000"/>
              </a:lnSpc>
              <a:spcBef>
                <a:spcPts val="300"/>
              </a:spcBef>
            </a:pPr>
            <a:r>
              <a:rPr lang="en-US" dirty="0"/>
              <a:t>Figuring out who invented the computer isn’t easy because modern digital computers evolved from prototypes developed between 1936 and 1946 by various individuals and teams</a:t>
            </a:r>
          </a:p>
          <a:p>
            <a:pPr>
              <a:lnSpc>
                <a:spcPct val="110000"/>
              </a:lnSpc>
              <a:spcBef>
                <a:spcPts val="300"/>
              </a:spcBef>
            </a:pPr>
            <a:r>
              <a:rPr lang="en-US" dirty="0"/>
              <a:t>The </a:t>
            </a:r>
            <a:r>
              <a:rPr lang="en-US" b="1" dirty="0"/>
              <a:t>Atanasoff-Berry Computer</a:t>
            </a:r>
            <a:r>
              <a:rPr lang="en-US" dirty="0"/>
              <a:t> (ABC) was the first computing device to use vacuum tubes instead of mechanical switches as processing circuitry</a:t>
            </a:r>
          </a:p>
          <a:p>
            <a:pPr>
              <a:lnSpc>
                <a:spcPct val="110000"/>
              </a:lnSpc>
              <a:spcBef>
                <a:spcPts val="300"/>
              </a:spcBef>
            </a:pPr>
            <a:r>
              <a:rPr lang="en-US" dirty="0"/>
              <a:t>Its design also incorporated the idea of basing calculations on the binary number system</a:t>
            </a:r>
          </a:p>
          <a:p>
            <a:pPr>
              <a:lnSpc>
                <a:spcPct val="110000"/>
              </a:lnSpc>
              <a:spcBef>
                <a:spcPts val="300"/>
              </a:spcBef>
            </a:pPr>
            <a:r>
              <a:rPr lang="en-US" dirty="0"/>
              <a:t>Even though the ABC is often considered the first electronic digital computer, the work of its inventor was largely ignored</a:t>
            </a:r>
          </a:p>
        </p:txBody>
      </p:sp>
    </p:spTree>
    <p:extLst>
      <p:ext uri="{BB962C8B-B14F-4D97-AF65-F5344CB8AC3E}">
        <p14:creationId xmlns:p14="http://schemas.microsoft.com/office/powerpoint/2010/main" val="152779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Prototypes (2 of 4)</a:t>
            </a:r>
          </a:p>
        </p:txBody>
      </p:sp>
      <p:sp>
        <p:nvSpPr>
          <p:cNvPr id="3" name="Content Placeholder 2"/>
          <p:cNvSpPr>
            <a:spLocks noGrp="1"/>
          </p:cNvSpPr>
          <p:nvPr>
            <p:ph idx="1"/>
          </p:nvPr>
        </p:nvSpPr>
        <p:spPr/>
        <p:txBody>
          <a:bodyPr/>
          <a:lstStyle/>
          <a:p>
            <a:r>
              <a:rPr lang="en-US" dirty="0"/>
              <a:t>Other computer prototypes followed:</a:t>
            </a:r>
          </a:p>
          <a:p>
            <a:pPr lvl="1" indent="-400050"/>
            <a:r>
              <a:rPr lang="en-US" b="1" dirty="0"/>
              <a:t>Z3</a:t>
            </a:r>
            <a:r>
              <a:rPr lang="en-US" dirty="0"/>
              <a:t> used vacuum tubes and was designed to work with binary numbers; built in Nazi Germany during World War II</a:t>
            </a:r>
          </a:p>
          <a:p>
            <a:pPr lvl="1" indent="-400050"/>
            <a:r>
              <a:rPr lang="en-US" b="1" dirty="0"/>
              <a:t>Harvard Mark I </a:t>
            </a:r>
            <a:r>
              <a:rPr lang="en-US" dirty="0"/>
              <a:t>officially named the IBM Automatic Sequence Controlled Calculator; used decimal rather than binary representation, which is used by today’s computers</a:t>
            </a:r>
          </a:p>
          <a:p>
            <a:pPr lvl="1" indent="-400050"/>
            <a:r>
              <a:rPr lang="en-US" b="1" dirty="0"/>
              <a:t>Colossus </a:t>
            </a:r>
            <a:r>
              <a:rPr lang="en-US" dirty="0"/>
              <a:t>developed in 1943 by British engineers; an electronic device designed to decode intercepted messages that were sent from the Nazi High Command to field officers</a:t>
            </a:r>
          </a:p>
        </p:txBody>
      </p:sp>
    </p:spTree>
    <p:extLst>
      <p:ext uri="{BB962C8B-B14F-4D97-AF65-F5344CB8AC3E}">
        <p14:creationId xmlns:p14="http://schemas.microsoft.com/office/powerpoint/2010/main" val="3467773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A: Objectives (1 of 2)	</a:t>
            </a:r>
          </a:p>
        </p:txBody>
      </p:sp>
      <p:sp>
        <p:nvSpPr>
          <p:cNvPr id="3" name="Content Placeholder 2"/>
          <p:cNvSpPr>
            <a:spLocks noGrp="1"/>
          </p:cNvSpPr>
          <p:nvPr>
            <p:ph type="body" idx="4294967295"/>
          </p:nvPr>
        </p:nvSpPr>
        <p:spPr>
          <a:xfrm>
            <a:off x="114300" y="1200150"/>
            <a:ext cx="8915400" cy="4983163"/>
          </a:xfrm>
        </p:spPr>
        <p:txBody>
          <a:bodyPr>
            <a:normAutofit/>
          </a:bodyPr>
          <a:lstStyle/>
          <a:p>
            <a:r>
              <a:rPr lang="en-US" sz="2600" dirty="0"/>
              <a:t>List six core ICT industry components and provide examples of businesses in each</a:t>
            </a:r>
          </a:p>
          <a:p>
            <a:r>
              <a:rPr lang="en-US" sz="2600" dirty="0"/>
              <a:t>List four reasons why the ICT industry is one of the world’s largest economic sectors</a:t>
            </a:r>
          </a:p>
          <a:p>
            <a:r>
              <a:rPr lang="en-US" sz="2600" dirty="0"/>
              <a:t>Draw a timeline showing stock market trends for the ICT industry through boom and bust cycles between 1988 and the present year</a:t>
            </a:r>
          </a:p>
          <a:p>
            <a:r>
              <a:rPr lang="en-US" sz="2600" dirty="0"/>
              <a:t>Give at least three examples of ICT consumer goods and three examples of ICT capital goods</a:t>
            </a:r>
          </a:p>
          <a:p>
            <a:r>
              <a:rPr lang="en-US" sz="2600" dirty="0"/>
              <a:t>Distinguish between outsourcing and offshoring</a:t>
            </a:r>
          </a:p>
        </p:txBody>
      </p:sp>
    </p:spTree>
    <p:extLst>
      <p:ext uri="{BB962C8B-B14F-4D97-AF65-F5344CB8AC3E}">
        <p14:creationId xmlns:p14="http://schemas.microsoft.com/office/powerpoint/2010/main" val="3352328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Commercial Computers</a:t>
            </a:r>
          </a:p>
        </p:txBody>
      </p:sp>
      <p:pic>
        <p:nvPicPr>
          <p:cNvPr id="6" name="Picture 2" descr="A photo of the Harvard Mark I device is shown. It is represented as a huge rack with multiple partitions. Two men are working with the device. "/>
          <p:cNvPicPr>
            <a:picLocks noChangeAspect="1"/>
          </p:cNvPicPr>
          <p:nvPr/>
        </p:nvPicPr>
        <p:blipFill>
          <a:blip r:embed="rId2" cstate="print"/>
          <a:stretch>
            <a:fillRect/>
          </a:stretch>
        </p:blipFill>
        <p:spPr>
          <a:xfrm>
            <a:off x="901701" y="1803401"/>
            <a:ext cx="7391399" cy="4111958"/>
          </a:xfrm>
          <a:prstGeom prst="rect">
            <a:avLst/>
          </a:prstGeom>
        </p:spPr>
      </p:pic>
    </p:spTree>
    <p:extLst>
      <p:ext uri="{BB962C8B-B14F-4D97-AF65-F5344CB8AC3E}">
        <p14:creationId xmlns:p14="http://schemas.microsoft.com/office/powerpoint/2010/main" val="2990124008"/>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Prototypes (3 of 4)</a:t>
            </a:r>
          </a:p>
        </p:txBody>
      </p:sp>
      <p:sp>
        <p:nvSpPr>
          <p:cNvPr id="3" name="Content Placeholder 2"/>
          <p:cNvSpPr>
            <a:spLocks noGrp="1"/>
          </p:cNvSpPr>
          <p:nvPr>
            <p:ph idx="1"/>
          </p:nvPr>
        </p:nvSpPr>
        <p:spPr/>
        <p:txBody>
          <a:bodyPr>
            <a:normAutofit fontScale="85000" lnSpcReduction="20000"/>
          </a:bodyPr>
          <a:lstStyle/>
          <a:p>
            <a:pPr>
              <a:lnSpc>
                <a:spcPct val="120000"/>
              </a:lnSpc>
            </a:pPr>
            <a:r>
              <a:rPr lang="en-US" sz="2800" b="1" dirty="0"/>
              <a:t>ENIAC</a:t>
            </a:r>
            <a:r>
              <a:rPr lang="en-US" sz="2800" dirty="0"/>
              <a:t> (Electronic Numerical Integrator and Computer) was designed for the U.S. Army during WWII, but wasn’t finished until three months after the war ended</a:t>
            </a:r>
          </a:p>
          <a:p>
            <a:pPr>
              <a:lnSpc>
                <a:spcPct val="120000"/>
              </a:lnSpc>
            </a:pPr>
            <a:r>
              <a:rPr lang="en-US" sz="2800" dirty="0"/>
              <a:t>ENIAC was over 100 feet long and 10 feet high and weighed 30 tons!</a:t>
            </a:r>
          </a:p>
          <a:p>
            <a:pPr>
              <a:lnSpc>
                <a:spcPct val="120000"/>
              </a:lnSpc>
            </a:pPr>
            <a:r>
              <a:rPr lang="en-US" sz="2800" dirty="0"/>
              <a:t>Containing over 18,000 vacuum tubes and consuming over 174,000 watts of power, it was programmed by manually connecting cables and setting 6,000 switches—a process that usually took two days to complete</a:t>
            </a:r>
          </a:p>
          <a:p>
            <a:pPr>
              <a:lnSpc>
                <a:spcPct val="120000"/>
              </a:lnSpc>
            </a:pPr>
            <a:r>
              <a:rPr lang="en-US" sz="2800" dirty="0"/>
              <a:t>ENIAC’s memory held both programs and data. This feature became known as </a:t>
            </a:r>
            <a:r>
              <a:rPr lang="en-US" sz="2800" b="1" dirty="0"/>
              <a:t>von Neumann architecture</a:t>
            </a:r>
            <a:r>
              <a:rPr lang="en-US" sz="2800" dirty="0"/>
              <a:t> after the mathematician, John von Neumann</a:t>
            </a:r>
          </a:p>
        </p:txBody>
      </p:sp>
    </p:spTree>
    <p:extLst>
      <p:ext uri="{BB962C8B-B14F-4D97-AF65-F5344CB8AC3E}">
        <p14:creationId xmlns:p14="http://schemas.microsoft.com/office/powerpoint/2010/main" val="30505186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192526"/>
            <a:ext cx="8032638" cy="1004011"/>
          </a:xfrm>
        </p:spPr>
        <p:txBody>
          <a:bodyPr/>
          <a:lstStyle/>
          <a:p>
            <a:r>
              <a:rPr lang="en-US" dirty="0"/>
              <a:t>Computer Prototypes (4 of 4)</a:t>
            </a:r>
          </a:p>
        </p:txBody>
      </p:sp>
      <p:sp>
        <p:nvSpPr>
          <p:cNvPr id="5" name="Content Placeholder 4"/>
          <p:cNvSpPr>
            <a:spLocks noGrp="1"/>
          </p:cNvSpPr>
          <p:nvPr>
            <p:ph type="body" sz="half" idx="2"/>
          </p:nvPr>
        </p:nvSpPr>
        <p:spPr>
          <a:xfrm>
            <a:off x="544568" y="1333500"/>
            <a:ext cx="8180331" cy="889000"/>
          </a:xfrm>
        </p:spPr>
        <p:txBody>
          <a:bodyPr>
            <a:noAutofit/>
          </a:bodyPr>
          <a:lstStyle/>
          <a:p>
            <a:pPr marL="457200" indent="-457200">
              <a:buFont typeface="Arial" pitchFamily="34" charset="0"/>
              <a:buChar char="•"/>
            </a:pPr>
            <a:r>
              <a:rPr lang="en-US" sz="2600" dirty="0"/>
              <a:t>ENIAC’s first programmers were a team of six women</a:t>
            </a:r>
          </a:p>
        </p:txBody>
      </p:sp>
      <p:pic>
        <p:nvPicPr>
          <p:cNvPr id="6" name="Picture 5" descr="A photo shows two women working with ENIAC that is represented as a huge device with multiple boards connected by wires and each board is with multiple knob controls. The supporting text associated with the photo reads “ENIAC’s first programmers were a team of six women. Two of these women, Jean Jennings and Frances Bilas, are shown in this photo from 1946 at the Moore School of Electrical Engineering.”"/>
          <p:cNvPicPr>
            <a:picLocks noChangeAspect="1"/>
          </p:cNvPicPr>
          <p:nvPr/>
        </p:nvPicPr>
        <p:blipFill>
          <a:blip r:embed="rId2" cstate="print"/>
          <a:srcRect b="13352"/>
          <a:stretch>
            <a:fillRect/>
          </a:stretch>
        </p:blipFill>
        <p:spPr>
          <a:xfrm>
            <a:off x="1816100" y="2294072"/>
            <a:ext cx="5723682" cy="3866994"/>
          </a:xfrm>
          <a:prstGeom prst="rect">
            <a:avLst/>
          </a:prstGeom>
        </p:spPr>
      </p:pic>
    </p:spTree>
    <p:extLst>
      <p:ext uri="{BB962C8B-B14F-4D97-AF65-F5344CB8AC3E}">
        <p14:creationId xmlns:p14="http://schemas.microsoft.com/office/powerpoint/2010/main" val="4087328788"/>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Commercial Computers (1 of 5)</a:t>
            </a:r>
          </a:p>
        </p:txBody>
      </p:sp>
      <p:sp>
        <p:nvSpPr>
          <p:cNvPr id="5" name="Content Placeholder 4"/>
          <p:cNvSpPr>
            <a:spLocks noGrp="1"/>
          </p:cNvSpPr>
          <p:nvPr>
            <p:ph idx="1"/>
          </p:nvPr>
        </p:nvSpPr>
        <p:spPr/>
        <p:txBody>
          <a:bodyPr>
            <a:normAutofit/>
          </a:bodyPr>
          <a:lstStyle/>
          <a:p>
            <a:r>
              <a:rPr lang="en-US" dirty="0"/>
              <a:t>A computer called </a:t>
            </a:r>
            <a:r>
              <a:rPr lang="en-US" b="1" dirty="0"/>
              <a:t>UNIVAC</a:t>
            </a:r>
            <a:r>
              <a:rPr lang="en-US" dirty="0"/>
              <a:t> is considered by most historians to be the first commercially successful digital computer</a:t>
            </a:r>
          </a:p>
          <a:p>
            <a:r>
              <a:rPr lang="en-US" dirty="0"/>
              <a:t>At 14.5 feet long, 7.5 feet high, and 9 feet wide, UNIVAC was physically smaller than ENIAC but more powerful</a:t>
            </a:r>
          </a:p>
          <a:p>
            <a:r>
              <a:rPr lang="en-US" dirty="0"/>
              <a:t>As technology evolved, relay switches and vacuum tubes were replaced with smaller, less power-hungry components</a:t>
            </a:r>
          </a:p>
        </p:txBody>
      </p:sp>
    </p:spTree>
    <p:extLst>
      <p:ext uri="{BB962C8B-B14F-4D97-AF65-F5344CB8AC3E}">
        <p14:creationId xmlns:p14="http://schemas.microsoft.com/office/powerpoint/2010/main" val="40782116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Commercial Computers (2 of 5)</a:t>
            </a:r>
          </a:p>
        </p:txBody>
      </p:sp>
      <p:sp>
        <p:nvSpPr>
          <p:cNvPr id="5" name="Content Placeholder 4"/>
          <p:cNvSpPr>
            <a:spLocks noGrp="1"/>
          </p:cNvSpPr>
          <p:nvPr>
            <p:ph idx="1"/>
          </p:nvPr>
        </p:nvSpPr>
        <p:spPr/>
        <p:txBody>
          <a:bodyPr>
            <a:normAutofit/>
          </a:bodyPr>
          <a:lstStyle/>
          <a:p>
            <a:r>
              <a:rPr lang="en-US" b="1" dirty="0"/>
              <a:t>First-generation computers</a:t>
            </a:r>
            <a:r>
              <a:rPr lang="en-US" dirty="0"/>
              <a:t>, such as UNIVAC, can be characterized by their use of vacuum tubes to store individual bits of data</a:t>
            </a:r>
          </a:p>
          <a:p>
            <a:r>
              <a:rPr lang="en-US" dirty="0"/>
              <a:t>A </a:t>
            </a:r>
            <a:r>
              <a:rPr lang="en-US" b="1" dirty="0"/>
              <a:t>vacuum tube</a:t>
            </a:r>
            <a:r>
              <a:rPr lang="en-US" dirty="0"/>
              <a:t> is an electronic device that controls the flow of electrons in a vacuum</a:t>
            </a:r>
          </a:p>
          <a:p>
            <a:r>
              <a:rPr lang="en-US" dirty="0"/>
              <a:t>Each tube can be set to one of two states; one state is assigned a value of 0 and the other a value of 1</a:t>
            </a:r>
          </a:p>
        </p:txBody>
      </p:sp>
    </p:spTree>
    <p:extLst>
      <p:ext uri="{BB962C8B-B14F-4D97-AF65-F5344CB8AC3E}">
        <p14:creationId xmlns:p14="http://schemas.microsoft.com/office/powerpoint/2010/main" val="30464920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Commercial Computers (3 of 5)</a:t>
            </a:r>
          </a:p>
        </p:txBody>
      </p:sp>
      <p:pic>
        <p:nvPicPr>
          <p:cNvPr id="6" name="Picture 5" descr="A photo of vacuum tubes used to store and process data. Multiple small cylinders connected by wires are arranged in a rack with the large cylinders placed above the rack. "/>
          <p:cNvPicPr>
            <a:picLocks noChangeAspect="1"/>
          </p:cNvPicPr>
          <p:nvPr/>
        </p:nvPicPr>
        <p:blipFill>
          <a:blip r:embed="rId2" cstate="print"/>
          <a:stretch>
            <a:fillRect/>
          </a:stretch>
        </p:blipFill>
        <p:spPr>
          <a:xfrm>
            <a:off x="1612900" y="1612900"/>
            <a:ext cx="5943600" cy="4295629"/>
          </a:xfrm>
          <a:prstGeom prst="rect">
            <a:avLst/>
          </a:prstGeom>
        </p:spPr>
      </p:pic>
    </p:spTree>
    <p:extLst>
      <p:ext uri="{BB962C8B-B14F-4D97-AF65-F5344CB8AC3E}">
        <p14:creationId xmlns:p14="http://schemas.microsoft.com/office/powerpoint/2010/main" val="271824870"/>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269" y="154427"/>
            <a:ext cx="8032638" cy="785374"/>
          </a:xfrm>
        </p:spPr>
        <p:txBody>
          <a:bodyPr/>
          <a:lstStyle/>
          <a:p>
            <a:r>
              <a:rPr lang="en-US" dirty="0"/>
              <a:t>Commercial Computers (4 of 5)</a:t>
            </a:r>
          </a:p>
        </p:txBody>
      </p:sp>
      <p:sp>
        <p:nvSpPr>
          <p:cNvPr id="3" name="Content Placeholder 2"/>
          <p:cNvSpPr>
            <a:spLocks noGrp="1"/>
          </p:cNvSpPr>
          <p:nvPr>
            <p:ph type="body" sz="half" idx="2"/>
          </p:nvPr>
        </p:nvSpPr>
        <p:spPr>
          <a:xfrm>
            <a:off x="228600" y="1007736"/>
            <a:ext cx="8801099" cy="2717800"/>
          </a:xfrm>
        </p:spPr>
        <p:txBody>
          <a:bodyPr>
            <a:noAutofit/>
          </a:bodyPr>
          <a:lstStyle/>
          <a:p>
            <a:pPr marL="457200" indent="-457200">
              <a:buFont typeface="Arial" pitchFamily="34" charset="0"/>
              <a:buChar char="•"/>
            </a:pPr>
            <a:r>
              <a:rPr lang="en-US" sz="2400" b="1" dirty="0"/>
              <a:t>Second-generation computers </a:t>
            </a:r>
            <a:r>
              <a:rPr lang="en-US" sz="2400" dirty="0"/>
              <a:t>used transistors instead of vacuum tubes</a:t>
            </a:r>
          </a:p>
          <a:p>
            <a:pPr marL="457200" indent="-457200">
              <a:buFont typeface="Arial" pitchFamily="34" charset="0"/>
              <a:buChar char="•"/>
            </a:pPr>
            <a:r>
              <a:rPr lang="en-US" sz="2400" b="1" dirty="0"/>
              <a:t>Transistors</a:t>
            </a:r>
            <a:r>
              <a:rPr lang="en-US" sz="2400" dirty="0"/>
              <a:t> regulate current or voltage flow and act as a switch for electronic signals</a:t>
            </a:r>
          </a:p>
          <a:p>
            <a:pPr marL="457200" indent="-457200">
              <a:buFont typeface="Arial" pitchFamily="34" charset="0"/>
              <a:buChar char="•"/>
            </a:pPr>
            <a:r>
              <a:rPr lang="en-US" sz="2400" dirty="0"/>
              <a:t>Transistors performed functions similar to vacuum tubes, but they were much smaller, cheaper, less power-hungry, and more reliable</a:t>
            </a:r>
          </a:p>
        </p:txBody>
      </p:sp>
      <p:pic>
        <p:nvPicPr>
          <p:cNvPr id="4" name="Picture 3" descr="A photo of a portable radio and transistors that are shown as small glass tubes with stoppers. "/>
          <p:cNvPicPr>
            <a:picLocks noChangeAspect="1"/>
          </p:cNvPicPr>
          <p:nvPr/>
        </p:nvPicPr>
        <p:blipFill>
          <a:blip r:embed="rId2" cstate="print"/>
          <a:stretch>
            <a:fillRect/>
          </a:stretch>
        </p:blipFill>
        <p:spPr>
          <a:xfrm>
            <a:off x="3175000" y="3865904"/>
            <a:ext cx="2362200" cy="2312205"/>
          </a:xfrm>
          <a:prstGeom prst="rect">
            <a:avLst/>
          </a:prstGeom>
        </p:spPr>
      </p:pic>
    </p:spTree>
    <p:extLst>
      <p:ext uri="{BB962C8B-B14F-4D97-AF65-F5344CB8AC3E}">
        <p14:creationId xmlns:p14="http://schemas.microsoft.com/office/powerpoint/2010/main" val="1247491738"/>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69" y="125017"/>
            <a:ext cx="8032638" cy="544073"/>
          </a:xfrm>
        </p:spPr>
        <p:txBody>
          <a:bodyPr>
            <a:noAutofit/>
          </a:bodyPr>
          <a:lstStyle/>
          <a:p>
            <a:r>
              <a:rPr lang="en-US" dirty="0"/>
              <a:t>Commercial Computers (5 of 5)</a:t>
            </a:r>
          </a:p>
        </p:txBody>
      </p:sp>
      <p:sp>
        <p:nvSpPr>
          <p:cNvPr id="3" name="Content Placeholder 2"/>
          <p:cNvSpPr>
            <a:spLocks noGrp="1"/>
          </p:cNvSpPr>
          <p:nvPr>
            <p:ph type="body" sz="half" idx="2"/>
          </p:nvPr>
        </p:nvSpPr>
        <p:spPr>
          <a:xfrm>
            <a:off x="95250" y="913398"/>
            <a:ext cx="8934450" cy="3868838"/>
          </a:xfrm>
        </p:spPr>
        <p:txBody>
          <a:bodyPr>
            <a:noAutofit/>
          </a:bodyPr>
          <a:lstStyle/>
          <a:p>
            <a:pPr marL="457200" indent="-457200">
              <a:buFont typeface="Arial" pitchFamily="34" charset="0"/>
              <a:buChar char="•"/>
            </a:pPr>
            <a:r>
              <a:rPr lang="en-US" sz="2600" b="1" dirty="0"/>
              <a:t>Third-generation computers </a:t>
            </a:r>
            <a:r>
              <a:rPr lang="en-US" sz="2600" dirty="0"/>
              <a:t>became possible in 1958, when integrated circuits were developed</a:t>
            </a:r>
          </a:p>
          <a:p>
            <a:pPr marL="457200" indent="-457200">
              <a:buFont typeface="Arial" pitchFamily="34" charset="0"/>
              <a:buChar char="•"/>
            </a:pPr>
            <a:r>
              <a:rPr lang="en-US" sz="2600" dirty="0"/>
              <a:t>IBM 360 offered integrated circuit technology; the first orders for these computers were filled in 1965</a:t>
            </a:r>
          </a:p>
          <a:p>
            <a:pPr marL="457200" indent="-457200">
              <a:buFont typeface="Arial" pitchFamily="34" charset="0"/>
              <a:buChar char="•"/>
            </a:pPr>
            <a:r>
              <a:rPr lang="en-US" sz="2600" b="1" dirty="0"/>
              <a:t>Fourth-generation computers </a:t>
            </a:r>
            <a:r>
              <a:rPr lang="en-US" sz="2600" dirty="0"/>
              <a:t>appeared in 1971 with the development of the first general-purpose microprocessor called the Intel 4004</a:t>
            </a:r>
          </a:p>
          <a:p>
            <a:pPr marL="457200" indent="-457200">
              <a:buFont typeface="Arial" pitchFamily="34" charset="0"/>
              <a:buChar char="•"/>
            </a:pPr>
            <a:r>
              <a:rPr lang="en-US" sz="2600" dirty="0"/>
              <a:t>Intel’s 4004 was smaller than a cornflake but matched the computing power of ENIAC</a:t>
            </a:r>
          </a:p>
        </p:txBody>
      </p:sp>
      <p:pic>
        <p:nvPicPr>
          <p:cNvPr id="4" name="Picture 3" descr="A photo of the Intel 4004 Chip is shown. The chip is represented as a flat metallic plate with vertical pins on the sides and a small plate with the label. "/>
          <p:cNvPicPr>
            <a:picLocks noChangeAspect="1"/>
          </p:cNvPicPr>
          <p:nvPr/>
        </p:nvPicPr>
        <p:blipFill>
          <a:blip r:embed="rId2" cstate="print"/>
          <a:stretch>
            <a:fillRect/>
          </a:stretch>
        </p:blipFill>
        <p:spPr>
          <a:xfrm>
            <a:off x="3389746" y="4878488"/>
            <a:ext cx="1754909" cy="1312445"/>
          </a:xfrm>
          <a:prstGeom prst="rect">
            <a:avLst/>
          </a:prstGeom>
        </p:spPr>
      </p:pic>
    </p:spTree>
    <p:extLst>
      <p:ext uri="{BB962C8B-B14F-4D97-AF65-F5344CB8AC3E}">
        <p14:creationId xmlns:p14="http://schemas.microsoft.com/office/powerpoint/2010/main" val="4061778507"/>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81549"/>
            <a:ext cx="8032638" cy="609600"/>
          </a:xfrm>
        </p:spPr>
        <p:txBody>
          <a:bodyPr>
            <a:noAutofit/>
          </a:bodyPr>
          <a:lstStyle/>
          <a:p>
            <a:r>
              <a:rPr lang="en-US" dirty="0"/>
              <a:t>Personal Computers (1 of 6)</a:t>
            </a:r>
          </a:p>
        </p:txBody>
      </p:sp>
      <p:sp>
        <p:nvSpPr>
          <p:cNvPr id="3" name="Content Placeholder 2"/>
          <p:cNvSpPr>
            <a:spLocks noGrp="1"/>
          </p:cNvSpPr>
          <p:nvPr>
            <p:ph type="body" sz="half" idx="2"/>
          </p:nvPr>
        </p:nvSpPr>
        <p:spPr>
          <a:xfrm>
            <a:off x="256674" y="837198"/>
            <a:ext cx="8667750" cy="3397918"/>
          </a:xfrm>
        </p:spPr>
        <p:txBody>
          <a:bodyPr>
            <a:noAutofit/>
          </a:bodyPr>
          <a:lstStyle/>
          <a:p>
            <a:pPr marL="457200" indent="-457200">
              <a:buFont typeface="Arial" pitchFamily="34" charset="0"/>
              <a:buChar char="•"/>
            </a:pPr>
            <a:r>
              <a:rPr lang="en-US" sz="2600" dirty="0"/>
              <a:t>In the 1970s, many hobbyists built their own computer systems based on integrated circuit and microprocessor technologies</a:t>
            </a:r>
          </a:p>
          <a:p>
            <a:pPr marL="457200" indent="-457200">
              <a:buFont typeface="Arial" pitchFamily="34" charset="0"/>
              <a:buChar char="•"/>
            </a:pPr>
            <a:r>
              <a:rPr lang="en-US" sz="2600" dirty="0"/>
              <a:t>The </a:t>
            </a:r>
            <a:r>
              <a:rPr lang="en-US" sz="2600" b="1" dirty="0"/>
              <a:t>Mark-8</a:t>
            </a:r>
            <a:r>
              <a:rPr lang="en-US" sz="2600" dirty="0"/>
              <a:t> and the </a:t>
            </a:r>
            <a:r>
              <a:rPr lang="en-US" sz="2600" b="1" dirty="0"/>
              <a:t>MITS Altair</a:t>
            </a:r>
            <a:r>
              <a:rPr lang="en-US" sz="2600" dirty="0"/>
              <a:t> were some of the first personal computers to be developed</a:t>
            </a:r>
          </a:p>
          <a:p>
            <a:pPr marL="457200" indent="-457200">
              <a:buFont typeface="Arial" pitchFamily="34" charset="0"/>
              <a:buChar char="•"/>
            </a:pPr>
            <a:r>
              <a:rPr lang="en-US" sz="2600" dirty="0"/>
              <a:t>The Altair was sold as a kit for $395; it had no keyboard, no monitor, and no permanent storage device</a:t>
            </a:r>
          </a:p>
        </p:txBody>
      </p:sp>
      <p:pic>
        <p:nvPicPr>
          <p:cNvPr id="4" name="Picture 3" descr="A photo of an Altair computer kits is shown. Multiple small beads that are arranged in rows are depicted connected to a common point close to them. All the interconnected beads are depicted inside a huge casing. "/>
          <p:cNvPicPr>
            <a:picLocks noChangeAspect="1"/>
          </p:cNvPicPr>
          <p:nvPr/>
        </p:nvPicPr>
        <p:blipFill>
          <a:blip r:embed="rId2" cstate="print"/>
          <a:stretch>
            <a:fillRect/>
          </a:stretch>
        </p:blipFill>
        <p:spPr>
          <a:xfrm>
            <a:off x="2656609" y="4357090"/>
            <a:ext cx="3602182" cy="1797823"/>
          </a:xfrm>
          <a:prstGeom prst="rect">
            <a:avLst/>
          </a:prstGeom>
        </p:spPr>
      </p:pic>
    </p:spTree>
    <p:extLst>
      <p:ext uri="{BB962C8B-B14F-4D97-AF65-F5344CB8AC3E}">
        <p14:creationId xmlns:p14="http://schemas.microsoft.com/office/powerpoint/2010/main" val="2428442391"/>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Personal Computers (2 of 6)</a:t>
            </a:r>
          </a:p>
        </p:txBody>
      </p:sp>
      <p:sp>
        <p:nvSpPr>
          <p:cNvPr id="5" name="Content Placeholder 4"/>
          <p:cNvSpPr>
            <a:spLocks noGrp="1"/>
          </p:cNvSpPr>
          <p:nvPr>
            <p:ph idx="1"/>
          </p:nvPr>
        </p:nvSpPr>
        <p:spPr/>
        <p:txBody>
          <a:bodyPr>
            <a:normAutofit/>
          </a:bodyPr>
          <a:lstStyle/>
          <a:p>
            <a:r>
              <a:rPr lang="en-US" dirty="0"/>
              <a:t>In 1976 Apple Computer Co. was founded by Steve Jobs and Steve Wozniak</a:t>
            </a:r>
          </a:p>
          <a:p>
            <a:r>
              <a:rPr lang="en-US" dirty="0"/>
              <a:t>Apple released several computers during the 1970s and 1980s, including:</a:t>
            </a:r>
          </a:p>
          <a:p>
            <a:pPr lvl="1" indent="-400050"/>
            <a:r>
              <a:rPr lang="en-US" b="1" dirty="0"/>
              <a:t>Apple I</a:t>
            </a:r>
            <a:r>
              <a:rPr lang="en-US" dirty="0"/>
              <a:t> – a kit containing a system board with 4 KB of RAM that sold for $666.66</a:t>
            </a:r>
          </a:p>
          <a:p>
            <a:pPr lvl="1" indent="-400050"/>
            <a:r>
              <a:rPr lang="en-US" b="1" dirty="0"/>
              <a:t>Apple II </a:t>
            </a:r>
            <a:r>
              <a:rPr lang="en-US" dirty="0"/>
              <a:t>– featured color graphics, expansions slots, a disk drive, a 1.07 MHz 6502 processor, and 16 KB of RAM for $1,195</a:t>
            </a:r>
          </a:p>
        </p:txBody>
      </p:sp>
    </p:spTree>
    <p:extLst>
      <p:ext uri="{BB962C8B-B14F-4D97-AF65-F5344CB8AC3E}">
        <p14:creationId xmlns:p14="http://schemas.microsoft.com/office/powerpoint/2010/main" val="752298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A: Objectives (2 of 2)	</a:t>
            </a:r>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Explain how Moore’s law is related to the declining price of ICT products</a:t>
            </a:r>
          </a:p>
          <a:p>
            <a:r>
              <a:rPr lang="en-US" sz="2600" dirty="0"/>
              <a:t>Draw diagrams representing the product life cycle, Rogers’ bell curve, and the Gartner Hype Cycle</a:t>
            </a:r>
          </a:p>
          <a:p>
            <a:r>
              <a:rPr lang="en-US" sz="2600" dirty="0"/>
              <a:t>Summarize the global influence of ICT</a:t>
            </a:r>
          </a:p>
          <a:p>
            <a:r>
              <a:rPr lang="en-US" sz="2400" dirty="0"/>
              <a:t>Provide at least three examples of disruptive technologies and explain their benefits as well as their drawbacks</a:t>
            </a:r>
          </a:p>
          <a:p>
            <a:r>
              <a:rPr lang="en-US" sz="2400" dirty="0"/>
              <a:t>List four of the six national security functions provided by the ICT industry</a:t>
            </a:r>
          </a:p>
          <a:p>
            <a:pPr>
              <a:tabLst>
                <a:tab pos="8458200" algn="l"/>
              </a:tabLst>
            </a:pPr>
            <a:r>
              <a:rPr lang="en-US" sz="2400" dirty="0"/>
              <a:t>Explain the connection between cyberwarfare and the Tallinn Manual</a:t>
            </a:r>
          </a:p>
        </p:txBody>
      </p:sp>
    </p:spTree>
    <p:extLst>
      <p:ext uri="{BB962C8B-B14F-4D97-AF65-F5344CB8AC3E}">
        <p14:creationId xmlns:p14="http://schemas.microsoft.com/office/powerpoint/2010/main" val="37804168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Personal Computers (3 of 6)</a:t>
            </a:r>
          </a:p>
        </p:txBody>
      </p:sp>
      <p:sp>
        <p:nvSpPr>
          <p:cNvPr id="5" name="Content Placeholder 4"/>
          <p:cNvSpPr>
            <a:spLocks noGrp="1"/>
          </p:cNvSpPr>
          <p:nvPr>
            <p:ph idx="1"/>
          </p:nvPr>
        </p:nvSpPr>
        <p:spPr/>
        <p:txBody>
          <a:bodyPr>
            <a:normAutofit/>
          </a:bodyPr>
          <a:lstStyle/>
          <a:p>
            <a:pPr lvl="1" indent="-400050"/>
            <a:r>
              <a:rPr lang="en-US" b="1" dirty="0"/>
              <a:t>Apple Lisa </a:t>
            </a:r>
            <a:r>
              <a:rPr lang="en-US" dirty="0"/>
              <a:t>– introduced in 1983, it made computers even easier for the average person to use; its key feature was a graphical user interface; at $10,000 it proved too expensive for most consumers</a:t>
            </a:r>
          </a:p>
          <a:p>
            <a:pPr lvl="1" indent="-400050"/>
            <a:r>
              <a:rPr lang="en-US" b="1" dirty="0"/>
              <a:t>Apple Macintosh</a:t>
            </a:r>
            <a:r>
              <a:rPr lang="en-US" dirty="0"/>
              <a:t> – featured a graphical user interface; it became the computer of choice for desktop publishing; cost was $2,495</a:t>
            </a:r>
          </a:p>
        </p:txBody>
      </p:sp>
    </p:spTree>
    <p:extLst>
      <p:ext uri="{BB962C8B-B14F-4D97-AF65-F5344CB8AC3E}">
        <p14:creationId xmlns:p14="http://schemas.microsoft.com/office/powerpoint/2010/main" val="2893144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357627"/>
            <a:ext cx="8019041" cy="739654"/>
          </a:xfrm>
        </p:spPr>
        <p:txBody>
          <a:bodyPr/>
          <a:lstStyle/>
          <a:p>
            <a:r>
              <a:rPr lang="en-US" dirty="0"/>
              <a:t>Personal Computers (4 of 6)</a:t>
            </a:r>
          </a:p>
        </p:txBody>
      </p:sp>
      <p:pic>
        <p:nvPicPr>
          <p:cNvPr id="8" name="Picture 2" descr="An illustration with three photos depicts personal computers. Photo one shows a personal computer and the associated supporting text reads “The Apple II was the most popular computer of its time.” Photo two shows a personal computer with a keyboard attached to the hard disk and the associated supporting text reads “The IBM PC was launched in 1981 and evolved into today’s popular Windows-based PCs.” Photo three shows a personal computer with keypad and mouse connected to the system. The associated supporting text reads “The Apple Macintosh computer popularized graphical user interfa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1490663"/>
            <a:ext cx="8305800" cy="371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3872535"/>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 Computers (5 of 6)</a:t>
            </a:r>
          </a:p>
        </p:txBody>
      </p:sp>
      <p:sp>
        <p:nvSpPr>
          <p:cNvPr id="3" name="Content Placeholder 2"/>
          <p:cNvSpPr>
            <a:spLocks noGrp="1"/>
          </p:cNvSpPr>
          <p:nvPr>
            <p:ph type="body" sz="half" idx="2"/>
          </p:nvPr>
        </p:nvSpPr>
        <p:spPr>
          <a:xfrm>
            <a:off x="190500" y="1346200"/>
            <a:ext cx="5524500" cy="4561907"/>
          </a:xfrm>
        </p:spPr>
        <p:txBody>
          <a:bodyPr>
            <a:noAutofit/>
          </a:bodyPr>
          <a:lstStyle/>
          <a:p>
            <a:pPr marL="457200" indent="-457200">
              <a:buFont typeface="Arial" pitchFamily="34" charset="0"/>
              <a:buChar char="•"/>
            </a:pPr>
            <a:r>
              <a:rPr lang="en-US" sz="2600" dirty="0"/>
              <a:t>In 1981, IBM began marketing what it called a personal computer or PC</a:t>
            </a:r>
          </a:p>
          <a:p>
            <a:pPr marL="457200" indent="-457200">
              <a:buFont typeface="Arial" pitchFamily="34" charset="0"/>
              <a:buChar char="•"/>
            </a:pPr>
            <a:r>
              <a:rPr lang="en-US" sz="2600" dirty="0"/>
              <a:t>The $3,000 </a:t>
            </a:r>
            <a:r>
              <a:rPr lang="en-US" sz="2600" b="1" dirty="0"/>
              <a:t>IBM PC </a:t>
            </a:r>
            <a:r>
              <a:rPr lang="en-US" sz="2600" dirty="0"/>
              <a:t>had a 4.77 MHz Intel 8088 processor, 16 KB of RAM, and floppy disk drives</a:t>
            </a:r>
          </a:p>
          <a:p>
            <a:pPr marL="457200" indent="-457200">
              <a:buFont typeface="Arial" pitchFamily="34" charset="0"/>
              <a:buChar char="•"/>
            </a:pPr>
            <a:r>
              <a:rPr lang="en-US" sz="2600" dirty="0"/>
              <a:t>The operating system used on these computers was called PC-DOS and was created by a young entrepreneur named Bill Gates</a:t>
            </a:r>
          </a:p>
        </p:txBody>
      </p:sp>
      <p:pic>
        <p:nvPicPr>
          <p:cNvPr id="5" name="Picture 4" descr="An illustration with three photos depicts personal computers. Photo one shows a personal computer and the associated supporting text reads “The Apple II was the most popular computer of its time.” Photo two shows a personal computer with a keyboard attached to the hard disk and the associated supporting text reads “The IBM PC was launched in 1981 and evolved into today’s popular Windows-based PCs.” Photo three shows a personal computer with keypad and mouse connected to the system. The associated supporting text reads “The Apple Macintosh computer popularized graphical user interfaces.”"/>
          <p:cNvPicPr>
            <a:picLocks noChangeAspect="1"/>
          </p:cNvPicPr>
          <p:nvPr/>
        </p:nvPicPr>
        <p:blipFill>
          <a:blip r:embed="rId3" cstate="print"/>
          <a:stretch>
            <a:fillRect/>
          </a:stretch>
        </p:blipFill>
        <p:spPr>
          <a:xfrm>
            <a:off x="5626100" y="1638300"/>
            <a:ext cx="3432927" cy="4231707"/>
          </a:xfrm>
          <a:prstGeom prst="rect">
            <a:avLst/>
          </a:prstGeom>
        </p:spPr>
      </p:pic>
    </p:spTree>
    <p:extLst>
      <p:ext uri="{BB962C8B-B14F-4D97-AF65-F5344CB8AC3E}">
        <p14:creationId xmlns:p14="http://schemas.microsoft.com/office/powerpoint/2010/main" val="2248009189"/>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 Computers (6 of 6)</a:t>
            </a:r>
          </a:p>
        </p:txBody>
      </p:sp>
      <p:sp>
        <p:nvSpPr>
          <p:cNvPr id="3" name="Content Placeholder 2"/>
          <p:cNvSpPr>
            <a:spLocks noGrp="1"/>
          </p:cNvSpPr>
          <p:nvPr>
            <p:ph idx="1"/>
          </p:nvPr>
        </p:nvSpPr>
        <p:spPr/>
        <p:txBody>
          <a:bodyPr/>
          <a:lstStyle/>
          <a:p>
            <a:r>
              <a:rPr lang="en-US" dirty="0"/>
              <a:t>1950-1980</a:t>
            </a:r>
          </a:p>
          <a:p>
            <a:pPr marL="914400" indent="-457200">
              <a:buFont typeface="Arial" pitchFamily="34" charset="0"/>
              <a:buChar char="–"/>
            </a:pPr>
            <a:r>
              <a:rPr lang="en-US" sz="2400" dirty="0"/>
              <a:t>Big computers for big business</a:t>
            </a:r>
          </a:p>
          <a:p>
            <a:r>
              <a:rPr lang="en-US" dirty="0"/>
              <a:t>1980-2010</a:t>
            </a:r>
          </a:p>
          <a:p>
            <a:pPr marL="914400" indent="-457200">
              <a:buFont typeface="Arial" pitchFamily="34" charset="0"/>
              <a:buChar char="–"/>
            </a:pPr>
            <a:r>
              <a:rPr lang="en-US" sz="2400" dirty="0"/>
              <a:t>Big computers for big business</a:t>
            </a:r>
          </a:p>
          <a:p>
            <a:pPr marL="1320800">
              <a:buFont typeface="Wingdings" pitchFamily="2" charset="2"/>
              <a:buChar char="§"/>
            </a:pPr>
            <a:r>
              <a:rPr lang="en-US" sz="2200" dirty="0"/>
              <a:t>Desktops and laptops for business and personal use</a:t>
            </a:r>
          </a:p>
          <a:p>
            <a:r>
              <a:rPr lang="en-US" dirty="0"/>
              <a:t>2010-Future</a:t>
            </a:r>
          </a:p>
          <a:p>
            <a:pPr marL="914400" indent="-457200">
              <a:buFont typeface="Arial" pitchFamily="34" charset="0"/>
              <a:buChar char="–"/>
            </a:pPr>
            <a:r>
              <a:rPr lang="en-US" sz="2400" dirty="0"/>
              <a:t>Big computers for big business</a:t>
            </a:r>
          </a:p>
          <a:p>
            <a:pPr marL="1320800">
              <a:buFont typeface="Wingdings" pitchFamily="2" charset="2"/>
              <a:buChar char="§"/>
            </a:pPr>
            <a:r>
              <a:rPr lang="en-US" sz="2200" dirty="0"/>
              <a:t>Desktops and laptops for business and personal use</a:t>
            </a:r>
          </a:p>
          <a:p>
            <a:pPr marL="1828800" indent="-457200">
              <a:buFont typeface="Courier New" pitchFamily="49" charset="0"/>
              <a:buChar char="o"/>
            </a:pPr>
            <a:r>
              <a:rPr lang="en-US" sz="2000" dirty="0"/>
              <a:t>Handheld devices for personal use</a:t>
            </a:r>
          </a:p>
        </p:txBody>
      </p:sp>
    </p:spTree>
    <p:extLst>
      <p:ext uri="{BB962C8B-B14F-4D97-AF65-F5344CB8AC3E}">
        <p14:creationId xmlns:p14="http://schemas.microsoft.com/office/powerpoint/2010/main" val="24837279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Section C: The Telecom Industry</a:t>
            </a:r>
          </a:p>
        </p:txBody>
      </p:sp>
      <p:sp>
        <p:nvSpPr>
          <p:cNvPr id="5" name="Content Placeholder 4"/>
          <p:cNvSpPr>
            <a:spLocks noGrp="1"/>
          </p:cNvSpPr>
          <p:nvPr>
            <p:ph idx="1"/>
          </p:nvPr>
        </p:nvSpPr>
        <p:spPr/>
        <p:txBody>
          <a:bodyPr>
            <a:normAutofit/>
          </a:bodyPr>
          <a:lstStyle/>
          <a:p>
            <a:r>
              <a:rPr lang="en-US" dirty="0"/>
              <a:t>Telegraph</a:t>
            </a:r>
          </a:p>
          <a:p>
            <a:r>
              <a:rPr lang="en-US" dirty="0"/>
              <a:t>Telephone</a:t>
            </a:r>
          </a:p>
          <a:p>
            <a:r>
              <a:rPr lang="en-US" dirty="0"/>
              <a:t>Radio</a:t>
            </a:r>
          </a:p>
          <a:p>
            <a:r>
              <a:rPr lang="en-US" dirty="0"/>
              <a:t>Cellular Phones</a:t>
            </a:r>
          </a:p>
          <a:p>
            <a:r>
              <a:rPr lang="en-US" dirty="0"/>
              <a:t>Television</a:t>
            </a:r>
          </a:p>
        </p:txBody>
      </p:sp>
    </p:spTree>
    <p:extLst>
      <p:ext uri="{BB962C8B-B14F-4D97-AF65-F5344CB8AC3E}">
        <p14:creationId xmlns:p14="http://schemas.microsoft.com/office/powerpoint/2010/main" val="14389171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C: Objectives (1 of 2)</a:t>
            </a:r>
          </a:p>
        </p:txBody>
      </p:sp>
      <p:sp>
        <p:nvSpPr>
          <p:cNvPr id="3" name="Content Placeholder 2"/>
          <p:cNvSpPr>
            <a:spLocks noGrp="1"/>
          </p:cNvSpPr>
          <p:nvPr>
            <p:ph idx="1"/>
          </p:nvPr>
        </p:nvSpPr>
        <p:spPr/>
        <p:txBody>
          <a:bodyPr>
            <a:normAutofit/>
          </a:bodyPr>
          <a:lstStyle/>
          <a:p>
            <a:pPr>
              <a:lnSpc>
                <a:spcPct val="110000"/>
              </a:lnSpc>
            </a:pPr>
            <a:r>
              <a:rPr lang="en-US" dirty="0"/>
              <a:t>List six technologies in the telecommunications sector in the order they were invented</a:t>
            </a:r>
          </a:p>
          <a:p>
            <a:pPr>
              <a:lnSpc>
                <a:spcPct val="110000"/>
              </a:lnSpc>
            </a:pPr>
            <a:r>
              <a:rPr lang="en-US" dirty="0"/>
              <a:t>Sketch a timeline of key events in the evolution of the telegraph and show how they relate to the Gartner Hype Cycle</a:t>
            </a:r>
          </a:p>
          <a:p>
            <a:pPr>
              <a:lnSpc>
                <a:spcPct val="110000"/>
              </a:lnSpc>
            </a:pPr>
            <a:r>
              <a:rPr lang="en-US" dirty="0"/>
              <a:t>Explain the concept of common carrier, and list the communications industries that are included in this classification</a:t>
            </a:r>
          </a:p>
          <a:p>
            <a:pPr>
              <a:lnSpc>
                <a:spcPct val="110000"/>
              </a:lnSpc>
            </a:pPr>
            <a:r>
              <a:rPr lang="en-US" dirty="0"/>
              <a:t>Explain how the telephone industry evolved into a significant component of the Internet backbone</a:t>
            </a:r>
          </a:p>
        </p:txBody>
      </p:sp>
    </p:spTree>
    <p:extLst>
      <p:ext uri="{BB962C8B-B14F-4D97-AF65-F5344CB8AC3E}">
        <p14:creationId xmlns:p14="http://schemas.microsoft.com/office/powerpoint/2010/main" val="14869589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C: Objectives (2 of 2)</a:t>
            </a:r>
          </a:p>
        </p:txBody>
      </p:sp>
      <p:sp>
        <p:nvSpPr>
          <p:cNvPr id="3" name="Content Placeholder 2"/>
          <p:cNvSpPr>
            <a:spLocks noGrp="1"/>
          </p:cNvSpPr>
          <p:nvPr>
            <p:ph idx="1"/>
          </p:nvPr>
        </p:nvSpPr>
        <p:spPr/>
        <p:txBody>
          <a:bodyPr/>
          <a:lstStyle/>
          <a:p>
            <a:r>
              <a:rPr lang="en-US" dirty="0"/>
              <a:t>Describe at least two contributions that the radio industry made to modern telecommunications</a:t>
            </a:r>
          </a:p>
          <a:p>
            <a:r>
              <a:rPr lang="en-US" dirty="0"/>
              <a:t>List the major characteristics that differentiate 1G, 2G, 3G, and 4G cellular service</a:t>
            </a:r>
          </a:p>
          <a:p>
            <a:r>
              <a:rPr lang="en-US" dirty="0"/>
              <a:t>Sketch a timeline of key events in the television industry and explain how they affect modern Internet access</a:t>
            </a:r>
          </a:p>
        </p:txBody>
      </p:sp>
    </p:spTree>
    <p:extLst>
      <p:ext uri="{BB962C8B-B14F-4D97-AF65-F5344CB8AC3E}">
        <p14:creationId xmlns:p14="http://schemas.microsoft.com/office/powerpoint/2010/main" val="7794777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Telegraph (1 of 2)</a:t>
            </a:r>
          </a:p>
        </p:txBody>
      </p:sp>
      <p:sp>
        <p:nvSpPr>
          <p:cNvPr id="3" name="Content Placeholder 2"/>
          <p:cNvSpPr>
            <a:spLocks noGrp="1"/>
          </p:cNvSpPr>
          <p:nvPr>
            <p:ph idx="1"/>
          </p:nvPr>
        </p:nvSpPr>
        <p:spPr/>
        <p:txBody>
          <a:bodyPr>
            <a:normAutofit/>
          </a:bodyPr>
          <a:lstStyle/>
          <a:p>
            <a:r>
              <a:rPr lang="en-US" b="1" dirty="0"/>
              <a:t>Telegraphy</a:t>
            </a:r>
            <a:r>
              <a:rPr lang="en-US" dirty="0"/>
              <a:t> refers to transmitting text or symbolic information over long distances without the use of a living carrier</a:t>
            </a:r>
          </a:p>
          <a:p>
            <a:r>
              <a:rPr lang="en-US" dirty="0"/>
              <a:t>The </a:t>
            </a:r>
            <a:r>
              <a:rPr lang="en-US" b="1" dirty="0"/>
              <a:t>telegraph</a:t>
            </a:r>
            <a:r>
              <a:rPr lang="en-US" dirty="0"/>
              <a:t> was built in 1816 using a cable connected at either end to dials marked with the letters of the alphabet</a:t>
            </a:r>
          </a:p>
          <a:p>
            <a:r>
              <a:rPr lang="en-US" dirty="0"/>
              <a:t>In 1837, U.S. inventor Samuel Morse developed a telegraph system that transmitted data using his </a:t>
            </a:r>
            <a:r>
              <a:rPr lang="en-US" b="1" dirty="0"/>
              <a:t>Morse code</a:t>
            </a:r>
            <a:r>
              <a:rPr lang="en-US" dirty="0"/>
              <a:t> alphabet, a binary encoding system based on dots and dashes</a:t>
            </a:r>
          </a:p>
        </p:txBody>
      </p:sp>
    </p:spTree>
    <p:extLst>
      <p:ext uri="{BB962C8B-B14F-4D97-AF65-F5344CB8AC3E}">
        <p14:creationId xmlns:p14="http://schemas.microsoft.com/office/powerpoint/2010/main" val="38563313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Telegraph (2 of 2)</a:t>
            </a:r>
            <a:endParaRPr lang="en-US" b="1" dirty="0"/>
          </a:p>
        </p:txBody>
      </p:sp>
      <p:pic>
        <p:nvPicPr>
          <p:cNvPr id="5" name="Picture 5" descr="An illustration with two sections depicts the Morse code. Section one depicts the Morse code for alphabets A to Z and the numeric 0 to 9. The code for each character is given with bars and dots. Section two depicts the drawing of a telegraph device used to generate Morse code for messages. "/>
          <p:cNvPicPr>
            <a:picLocks noChangeAspect="1"/>
          </p:cNvPicPr>
          <p:nvPr/>
        </p:nvPicPr>
        <p:blipFill>
          <a:blip r:embed="rId2" cstate="print"/>
          <a:srcRect r="37300"/>
          <a:stretch>
            <a:fillRect/>
          </a:stretch>
        </p:blipFill>
        <p:spPr>
          <a:xfrm>
            <a:off x="901700" y="1549400"/>
            <a:ext cx="7527466" cy="2529235"/>
          </a:xfrm>
          <a:prstGeom prst="rect">
            <a:avLst/>
          </a:prstGeom>
        </p:spPr>
      </p:pic>
      <p:pic>
        <p:nvPicPr>
          <p:cNvPr id="6" name="Picture 5" descr="An illustration with two sections depicts the Morse code. Section one depicts the Morse code for alphabets A to Z and the numeric 0 to 9. The code for each character is given with bars and dots. Section two depicts the drawing of a telegraph device used to generate Morse code for messages. "/>
          <p:cNvPicPr>
            <a:picLocks noChangeAspect="1"/>
          </p:cNvPicPr>
          <p:nvPr/>
        </p:nvPicPr>
        <p:blipFill>
          <a:blip r:embed="rId2" cstate="print"/>
          <a:srcRect l="62500"/>
          <a:stretch>
            <a:fillRect/>
          </a:stretch>
        </p:blipFill>
        <p:spPr>
          <a:xfrm>
            <a:off x="2819400" y="4178300"/>
            <a:ext cx="3581400" cy="2011993"/>
          </a:xfrm>
          <a:prstGeom prst="rect">
            <a:avLst/>
          </a:prstGeom>
        </p:spPr>
      </p:pic>
    </p:spTree>
    <p:extLst>
      <p:ext uri="{BB962C8B-B14F-4D97-AF65-F5344CB8AC3E}">
        <p14:creationId xmlns:p14="http://schemas.microsoft.com/office/powerpoint/2010/main" val="2420880791"/>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Telephone (1 of 3)</a:t>
            </a:r>
          </a:p>
        </p:txBody>
      </p:sp>
      <p:sp>
        <p:nvSpPr>
          <p:cNvPr id="3" name="Content Placeholder 2"/>
          <p:cNvSpPr>
            <a:spLocks noGrp="1"/>
          </p:cNvSpPr>
          <p:nvPr>
            <p:ph idx="1"/>
          </p:nvPr>
        </p:nvSpPr>
        <p:spPr/>
        <p:txBody>
          <a:bodyPr/>
          <a:lstStyle/>
          <a:p>
            <a:r>
              <a:rPr lang="en-US" dirty="0"/>
              <a:t>A </a:t>
            </a:r>
            <a:r>
              <a:rPr lang="en-US" b="1" dirty="0"/>
              <a:t>telephone</a:t>
            </a:r>
            <a:r>
              <a:rPr lang="en-US" dirty="0"/>
              <a:t> is, very simply, a device that transmits human voices over a distance using cables or airborne signals</a:t>
            </a:r>
          </a:p>
          <a:p>
            <a:r>
              <a:rPr lang="en-US" dirty="0"/>
              <a:t>The first telephone was invented and patented by Alexander Graham Bell in 1876</a:t>
            </a:r>
          </a:p>
          <a:p>
            <a:r>
              <a:rPr lang="en-US" dirty="0"/>
              <a:t>Telephones evolved through several design form factors, including box phones and phones with rotary dialers</a:t>
            </a:r>
          </a:p>
        </p:txBody>
      </p:sp>
    </p:spTree>
    <p:extLst>
      <p:ext uri="{BB962C8B-B14F-4D97-AF65-F5344CB8AC3E}">
        <p14:creationId xmlns:p14="http://schemas.microsoft.com/office/powerpoint/2010/main" val="2583013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ICT Core Industries (1 of 5)</a:t>
            </a:r>
          </a:p>
        </p:txBody>
      </p:sp>
      <p:sp>
        <p:nvSpPr>
          <p:cNvPr id="3" name="Content Placeholder 2"/>
          <p:cNvSpPr>
            <a:spLocks noGrp="1"/>
          </p:cNvSpPr>
          <p:nvPr>
            <p:ph idx="1"/>
          </p:nvPr>
        </p:nvSpPr>
        <p:spPr/>
        <p:txBody>
          <a:bodyPr/>
          <a:lstStyle/>
          <a:p>
            <a:r>
              <a:rPr lang="en-US" dirty="0"/>
              <a:t>As the computer industry expanded beyond number crunching to data storage and decision support, the IT (Information Technology) industry evolved</a:t>
            </a:r>
          </a:p>
          <a:p>
            <a:r>
              <a:rPr lang="en-US" dirty="0"/>
              <a:t>The </a:t>
            </a:r>
            <a:r>
              <a:rPr lang="en-US" b="1" dirty="0"/>
              <a:t>ICT industry</a:t>
            </a:r>
            <a:r>
              <a:rPr lang="en-US" dirty="0"/>
              <a:t> is a result of that evolution; a convergence between the IT industry and the telecommunications industry</a:t>
            </a:r>
          </a:p>
          <a:p>
            <a:r>
              <a:rPr lang="en-US" dirty="0"/>
              <a:t>Companies and businesses create jobs, develop products, and offer services that drive the economy; they are classified into </a:t>
            </a:r>
            <a:r>
              <a:rPr lang="en-US" b="1" dirty="0"/>
              <a:t>economic sectors </a:t>
            </a:r>
            <a:r>
              <a:rPr lang="en-US" dirty="0"/>
              <a:t>according to the types of goods and services they provide</a:t>
            </a:r>
          </a:p>
        </p:txBody>
      </p:sp>
    </p:spTree>
    <p:extLst>
      <p:ext uri="{BB962C8B-B14F-4D97-AF65-F5344CB8AC3E}">
        <p14:creationId xmlns:p14="http://schemas.microsoft.com/office/powerpoint/2010/main" val="20260997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673" y="245332"/>
            <a:ext cx="8032638" cy="1004011"/>
          </a:xfrm>
        </p:spPr>
        <p:txBody>
          <a:bodyPr/>
          <a:lstStyle/>
          <a:p>
            <a:r>
              <a:rPr lang="en-US" dirty="0"/>
              <a:t>Telephone (2 of 3)</a:t>
            </a:r>
          </a:p>
        </p:txBody>
      </p:sp>
      <p:sp>
        <p:nvSpPr>
          <p:cNvPr id="3" name="Content Placeholder 2"/>
          <p:cNvSpPr>
            <a:spLocks noGrp="1"/>
          </p:cNvSpPr>
          <p:nvPr>
            <p:ph type="body" sz="half" idx="2"/>
          </p:nvPr>
        </p:nvSpPr>
        <p:spPr>
          <a:xfrm>
            <a:off x="310400" y="3835400"/>
            <a:ext cx="1814512" cy="2273300"/>
          </a:xfrm>
        </p:spPr>
        <p:txBody>
          <a:bodyPr>
            <a:noAutofit/>
          </a:bodyPr>
          <a:lstStyle/>
          <a:p>
            <a:pPr algn="ctr"/>
            <a:r>
              <a:rPr lang="en-US" sz="1600" b="1" dirty="0"/>
              <a:t>1890-1910</a:t>
            </a:r>
          </a:p>
          <a:p>
            <a:r>
              <a:rPr lang="en-US" sz="1600" dirty="0"/>
              <a:t>Early box phones had no dialing mechanism.  Turning the crank alerted the operator, who would ask for the number.</a:t>
            </a:r>
          </a:p>
        </p:txBody>
      </p:sp>
      <p:sp>
        <p:nvSpPr>
          <p:cNvPr id="11" name="Content Placeholder 2"/>
          <p:cNvSpPr txBox="1">
            <a:spLocks/>
          </p:cNvSpPr>
          <p:nvPr/>
        </p:nvSpPr>
        <p:spPr>
          <a:xfrm>
            <a:off x="2229853" y="3924299"/>
            <a:ext cx="2277979" cy="2300037"/>
          </a:xfrm>
          <a:prstGeom prst="rect">
            <a:avLst/>
          </a:prstGeom>
        </p:spPr>
        <p:txBody>
          <a:bodyPr vert="horz" lIns="91440" tIns="45720" rIns="91440" bIns="45720" rtlCol="0">
            <a:noAutofit/>
          </a:bodyPr>
          <a:lstStyle>
            <a:lvl1pPr marL="0" indent="0" algn="l" defTabSz="914400" rtl="0" eaLnBrk="1" latinLnBrk="0" hangingPunct="1">
              <a:spcBef>
                <a:spcPct val="20000"/>
              </a:spcBef>
              <a:buClr>
                <a:srgbClr val="845951"/>
              </a:buClr>
              <a:buFont typeface="Arial" pitchFamily="34" charset="0"/>
              <a:buNone/>
              <a:defRPr lang="en-US" sz="1400" kern="1200">
                <a:solidFill>
                  <a:schemeClr val="tx1"/>
                </a:solidFill>
                <a:latin typeface="Arial" pitchFamily="34" charset="0"/>
                <a:ea typeface="Verdana" pitchFamily="34" charset="0"/>
                <a:cs typeface="Arial" pitchFamily="34" charset="0"/>
              </a:defRPr>
            </a:lvl1pPr>
            <a:lvl2pPr marL="457200" indent="0" algn="l" defTabSz="914400" rtl="0" eaLnBrk="1" latinLnBrk="0" hangingPunct="1">
              <a:spcBef>
                <a:spcPct val="20000"/>
              </a:spcBef>
              <a:buClr>
                <a:srgbClr val="845951"/>
              </a:buClr>
              <a:buFont typeface="Arial" pitchFamily="34" charset="0"/>
              <a:buNone/>
              <a:defRPr lang="en-US" sz="1200" kern="1200">
                <a:solidFill>
                  <a:schemeClr val="tx1"/>
                </a:solidFill>
                <a:latin typeface="Arial" pitchFamily="34" charset="0"/>
                <a:ea typeface="Verdana" pitchFamily="34" charset="0"/>
                <a:cs typeface="Arial" pitchFamily="34" charset="0"/>
              </a:defRPr>
            </a:lvl2pPr>
            <a:lvl3pPr marL="914400" indent="0" algn="l" defTabSz="914400" rtl="0" eaLnBrk="1" latinLnBrk="0" hangingPunct="1">
              <a:spcBef>
                <a:spcPct val="20000"/>
              </a:spcBef>
              <a:buClr>
                <a:srgbClr val="845951"/>
              </a:buClr>
              <a:buFont typeface="Wingdings" pitchFamily="2" charset="2"/>
              <a:buNone/>
              <a:defRPr lang="en-US" sz="1000" kern="1200">
                <a:solidFill>
                  <a:schemeClr val="tx1"/>
                </a:solidFill>
                <a:latin typeface="Arial" pitchFamily="34" charset="0"/>
                <a:ea typeface="Verdana" pitchFamily="34" charset="0"/>
                <a:cs typeface="Arial" pitchFamily="34" charset="0"/>
              </a:defRPr>
            </a:lvl3pPr>
            <a:lvl4pPr marL="1371600" indent="0" algn="l" defTabSz="914400" rtl="0" eaLnBrk="1" latinLnBrk="0" hangingPunct="1">
              <a:spcBef>
                <a:spcPct val="20000"/>
              </a:spcBef>
              <a:buClr>
                <a:srgbClr val="845951"/>
              </a:buClr>
              <a:buFont typeface="Courier New" pitchFamily="49" charset="0"/>
              <a:buNone/>
              <a:defRPr lang="en-US" sz="900" kern="1200">
                <a:solidFill>
                  <a:schemeClr val="tx1"/>
                </a:solidFill>
                <a:latin typeface="Arial" pitchFamily="34" charset="0"/>
                <a:ea typeface="Verdana" pitchFamily="34" charset="0"/>
                <a:cs typeface="Arial" pitchFamily="34" charset="0"/>
              </a:defRPr>
            </a:lvl4pPr>
            <a:lvl5pPr marL="1828800" indent="0" algn="l" defTabSz="914400" rtl="0" eaLnBrk="1" latinLnBrk="0" hangingPunct="1">
              <a:spcBef>
                <a:spcPct val="20000"/>
              </a:spcBef>
              <a:buClr>
                <a:srgbClr val="845951"/>
              </a:buClr>
              <a:buFont typeface="Arial" pitchFamily="34" charset="0"/>
              <a:buNone/>
              <a:defRPr lang="en-US" sz="900" kern="1200">
                <a:solidFill>
                  <a:schemeClr val="tx1"/>
                </a:solidFill>
                <a:latin typeface="Arial" pitchFamily="34" charset="0"/>
                <a:ea typeface="Verdana" pitchFamily="34" charset="0"/>
                <a:cs typeface="Arial" pitchFamily="34" charset="0"/>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algn="ctr"/>
            <a:r>
              <a:rPr lang="en-US" sz="1600" b="1" dirty="0"/>
              <a:t>1890-1930</a:t>
            </a:r>
          </a:p>
          <a:p>
            <a:r>
              <a:rPr lang="en-US" sz="1600" dirty="0"/>
              <a:t>Candlestick telephones separated the microphone/transmitter from the speaker/receiver.</a:t>
            </a:r>
          </a:p>
        </p:txBody>
      </p:sp>
      <p:sp>
        <p:nvSpPr>
          <p:cNvPr id="12" name="Content Placeholder 2"/>
          <p:cNvSpPr txBox="1">
            <a:spLocks/>
          </p:cNvSpPr>
          <p:nvPr/>
        </p:nvSpPr>
        <p:spPr>
          <a:xfrm>
            <a:off x="4797841" y="3949700"/>
            <a:ext cx="1884363" cy="1854200"/>
          </a:xfrm>
          <a:prstGeom prst="rect">
            <a:avLst/>
          </a:prstGeom>
        </p:spPr>
        <p:txBody>
          <a:bodyPr vert="horz" lIns="91440" tIns="45720" rIns="91440" bIns="45720" rtlCol="0">
            <a:noAutofit/>
          </a:bodyPr>
          <a:lstStyle>
            <a:lvl1pPr marL="0" indent="0" algn="l" defTabSz="914400" rtl="0" eaLnBrk="1" latinLnBrk="0" hangingPunct="1">
              <a:spcBef>
                <a:spcPct val="20000"/>
              </a:spcBef>
              <a:buClr>
                <a:srgbClr val="845951"/>
              </a:buClr>
              <a:buFont typeface="Arial" pitchFamily="34" charset="0"/>
              <a:buNone/>
              <a:defRPr lang="en-US" sz="1400" kern="1200">
                <a:solidFill>
                  <a:schemeClr val="tx1"/>
                </a:solidFill>
                <a:latin typeface="Arial" pitchFamily="34" charset="0"/>
                <a:ea typeface="Verdana" pitchFamily="34" charset="0"/>
                <a:cs typeface="Arial" pitchFamily="34" charset="0"/>
              </a:defRPr>
            </a:lvl1pPr>
            <a:lvl2pPr marL="457200" indent="0" algn="l" defTabSz="914400" rtl="0" eaLnBrk="1" latinLnBrk="0" hangingPunct="1">
              <a:spcBef>
                <a:spcPct val="20000"/>
              </a:spcBef>
              <a:buClr>
                <a:srgbClr val="845951"/>
              </a:buClr>
              <a:buFont typeface="Arial" pitchFamily="34" charset="0"/>
              <a:buNone/>
              <a:defRPr lang="en-US" sz="1200" kern="1200">
                <a:solidFill>
                  <a:schemeClr val="tx1"/>
                </a:solidFill>
                <a:latin typeface="Arial" pitchFamily="34" charset="0"/>
                <a:ea typeface="Verdana" pitchFamily="34" charset="0"/>
                <a:cs typeface="Arial" pitchFamily="34" charset="0"/>
              </a:defRPr>
            </a:lvl2pPr>
            <a:lvl3pPr marL="914400" indent="0" algn="l" defTabSz="914400" rtl="0" eaLnBrk="1" latinLnBrk="0" hangingPunct="1">
              <a:spcBef>
                <a:spcPct val="20000"/>
              </a:spcBef>
              <a:buClr>
                <a:srgbClr val="845951"/>
              </a:buClr>
              <a:buFont typeface="Wingdings" pitchFamily="2" charset="2"/>
              <a:buNone/>
              <a:defRPr lang="en-US" sz="1000" kern="1200">
                <a:solidFill>
                  <a:schemeClr val="tx1"/>
                </a:solidFill>
                <a:latin typeface="Arial" pitchFamily="34" charset="0"/>
                <a:ea typeface="Verdana" pitchFamily="34" charset="0"/>
                <a:cs typeface="Arial" pitchFamily="34" charset="0"/>
              </a:defRPr>
            </a:lvl3pPr>
            <a:lvl4pPr marL="1371600" indent="0" algn="l" defTabSz="914400" rtl="0" eaLnBrk="1" latinLnBrk="0" hangingPunct="1">
              <a:spcBef>
                <a:spcPct val="20000"/>
              </a:spcBef>
              <a:buClr>
                <a:srgbClr val="845951"/>
              </a:buClr>
              <a:buFont typeface="Courier New" pitchFamily="49" charset="0"/>
              <a:buNone/>
              <a:defRPr lang="en-US" sz="900" kern="1200">
                <a:solidFill>
                  <a:schemeClr val="tx1"/>
                </a:solidFill>
                <a:latin typeface="Arial" pitchFamily="34" charset="0"/>
                <a:ea typeface="Verdana" pitchFamily="34" charset="0"/>
                <a:cs typeface="Arial" pitchFamily="34" charset="0"/>
              </a:defRPr>
            </a:lvl4pPr>
            <a:lvl5pPr marL="1828800" indent="0" algn="l" defTabSz="914400" rtl="0" eaLnBrk="1" latinLnBrk="0" hangingPunct="1">
              <a:spcBef>
                <a:spcPct val="20000"/>
              </a:spcBef>
              <a:buClr>
                <a:srgbClr val="845951"/>
              </a:buClr>
              <a:buFont typeface="Arial" pitchFamily="34" charset="0"/>
              <a:buNone/>
              <a:defRPr lang="en-US" sz="900" kern="1200">
                <a:solidFill>
                  <a:schemeClr val="tx1"/>
                </a:solidFill>
                <a:latin typeface="Arial" pitchFamily="34" charset="0"/>
                <a:ea typeface="Verdana" pitchFamily="34" charset="0"/>
                <a:cs typeface="Arial" pitchFamily="34" charset="0"/>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algn="ctr"/>
            <a:r>
              <a:rPr lang="en-US" sz="1600" b="1" dirty="0"/>
              <a:t>1940-1970</a:t>
            </a:r>
          </a:p>
          <a:p>
            <a:r>
              <a:rPr lang="en-US" sz="1600" dirty="0"/>
              <a:t>Rotary telephones included a rotary dialer; the handset included both a speaker and a microphone.</a:t>
            </a:r>
          </a:p>
        </p:txBody>
      </p:sp>
      <p:sp>
        <p:nvSpPr>
          <p:cNvPr id="13" name="Content Placeholder 2"/>
          <p:cNvSpPr txBox="1">
            <a:spLocks/>
          </p:cNvSpPr>
          <p:nvPr/>
        </p:nvSpPr>
        <p:spPr>
          <a:xfrm>
            <a:off x="7069888" y="3937000"/>
            <a:ext cx="1905000" cy="1854200"/>
          </a:xfrm>
          <a:prstGeom prst="rect">
            <a:avLst/>
          </a:prstGeom>
        </p:spPr>
        <p:txBody>
          <a:bodyPr vert="horz" lIns="91440" tIns="45720" rIns="91440" bIns="45720" rtlCol="0">
            <a:noAutofit/>
          </a:bodyPr>
          <a:lstStyle>
            <a:lvl1pPr marL="0" indent="0" algn="l" defTabSz="914400" rtl="0" eaLnBrk="1" latinLnBrk="0" hangingPunct="1">
              <a:spcBef>
                <a:spcPct val="20000"/>
              </a:spcBef>
              <a:buClr>
                <a:srgbClr val="845951"/>
              </a:buClr>
              <a:buFont typeface="Arial" pitchFamily="34" charset="0"/>
              <a:buNone/>
              <a:defRPr lang="en-US" sz="1400" kern="1200">
                <a:solidFill>
                  <a:schemeClr val="tx1"/>
                </a:solidFill>
                <a:latin typeface="Arial" pitchFamily="34" charset="0"/>
                <a:ea typeface="Verdana" pitchFamily="34" charset="0"/>
                <a:cs typeface="Arial" pitchFamily="34" charset="0"/>
              </a:defRPr>
            </a:lvl1pPr>
            <a:lvl2pPr marL="457200" indent="0" algn="l" defTabSz="914400" rtl="0" eaLnBrk="1" latinLnBrk="0" hangingPunct="1">
              <a:spcBef>
                <a:spcPct val="20000"/>
              </a:spcBef>
              <a:buClr>
                <a:srgbClr val="845951"/>
              </a:buClr>
              <a:buFont typeface="Arial" pitchFamily="34" charset="0"/>
              <a:buNone/>
              <a:defRPr lang="en-US" sz="1200" kern="1200">
                <a:solidFill>
                  <a:schemeClr val="tx1"/>
                </a:solidFill>
                <a:latin typeface="Arial" pitchFamily="34" charset="0"/>
                <a:ea typeface="Verdana" pitchFamily="34" charset="0"/>
                <a:cs typeface="Arial" pitchFamily="34" charset="0"/>
              </a:defRPr>
            </a:lvl2pPr>
            <a:lvl3pPr marL="914400" indent="0" algn="l" defTabSz="914400" rtl="0" eaLnBrk="1" latinLnBrk="0" hangingPunct="1">
              <a:spcBef>
                <a:spcPct val="20000"/>
              </a:spcBef>
              <a:buClr>
                <a:srgbClr val="845951"/>
              </a:buClr>
              <a:buFont typeface="Wingdings" pitchFamily="2" charset="2"/>
              <a:buNone/>
              <a:defRPr lang="en-US" sz="1000" kern="1200">
                <a:solidFill>
                  <a:schemeClr val="tx1"/>
                </a:solidFill>
                <a:latin typeface="Arial" pitchFamily="34" charset="0"/>
                <a:ea typeface="Verdana" pitchFamily="34" charset="0"/>
                <a:cs typeface="Arial" pitchFamily="34" charset="0"/>
              </a:defRPr>
            </a:lvl3pPr>
            <a:lvl4pPr marL="1371600" indent="0" algn="l" defTabSz="914400" rtl="0" eaLnBrk="1" latinLnBrk="0" hangingPunct="1">
              <a:spcBef>
                <a:spcPct val="20000"/>
              </a:spcBef>
              <a:buClr>
                <a:srgbClr val="845951"/>
              </a:buClr>
              <a:buFont typeface="Courier New" pitchFamily="49" charset="0"/>
              <a:buNone/>
              <a:defRPr lang="en-US" sz="900" kern="1200">
                <a:solidFill>
                  <a:schemeClr val="tx1"/>
                </a:solidFill>
                <a:latin typeface="Arial" pitchFamily="34" charset="0"/>
                <a:ea typeface="Verdana" pitchFamily="34" charset="0"/>
                <a:cs typeface="Arial" pitchFamily="34" charset="0"/>
              </a:defRPr>
            </a:lvl4pPr>
            <a:lvl5pPr marL="1828800" indent="0" algn="l" defTabSz="914400" rtl="0" eaLnBrk="1" latinLnBrk="0" hangingPunct="1">
              <a:spcBef>
                <a:spcPct val="20000"/>
              </a:spcBef>
              <a:buClr>
                <a:srgbClr val="845951"/>
              </a:buClr>
              <a:buFont typeface="Arial" pitchFamily="34" charset="0"/>
              <a:buNone/>
              <a:defRPr lang="en-US" sz="900" kern="1200">
                <a:solidFill>
                  <a:schemeClr val="tx1"/>
                </a:solidFill>
                <a:latin typeface="Arial" pitchFamily="34" charset="0"/>
                <a:ea typeface="Verdana" pitchFamily="34" charset="0"/>
                <a:cs typeface="Arial" pitchFamily="34" charset="0"/>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algn="ctr"/>
            <a:r>
              <a:rPr lang="en-US" sz="1600" b="1" dirty="0"/>
              <a:t>1960-2010</a:t>
            </a:r>
          </a:p>
          <a:p>
            <a:r>
              <a:rPr lang="en-US" sz="1600" dirty="0"/>
              <a:t>Trimline telephones introduced touch-tone dialing in 1963.</a:t>
            </a:r>
          </a:p>
        </p:txBody>
      </p:sp>
      <p:pic>
        <p:nvPicPr>
          <p:cNvPr id="14" name="Picture 2" descr="An illustration with four sections depicts the different telephone forms that existed during different periods. Section one labeled “1890-1910” depicts an illustration of a phone mounted on a wooden board and the phone receiver is hung separately to the side of the wooden board. The supporting text associated with this section reads “Early box phones had no dialing mechanism. Turning the crank alerted the operator, who would ask for the number.&quot; Section two labeled 1890-1930 depicts an illustration of a phone model similar to a candle with the receiver held to a metallic stand on the side. The supporting text associated with this section reads “Candlestick telephones separated the microphone/transmitter from the speaker/receiver.” Section three labeled “1940-1970 depicts an illustration of small telephone with a small receiver held on the surface of the phone and is with a dialer pad. The supporting text associated with this section reads “Rotary telephones included a rotary dialer; the handset included both a speaker and a microphone.” Section four labeled “1960-2010” depicts an illustration of the phone with a touch dialing pad on the reverse side of the receiver. The supporting text associated with this section reads “Trimline telephones introduced touch-tone dialing in 19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175" y="1522008"/>
            <a:ext cx="8374063" cy="226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8000209"/>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95251"/>
            <a:ext cx="8678974" cy="819150"/>
          </a:xfrm>
        </p:spPr>
        <p:txBody>
          <a:bodyPr>
            <a:noAutofit/>
          </a:bodyPr>
          <a:lstStyle/>
          <a:p>
            <a:r>
              <a:rPr lang="en-US" dirty="0"/>
              <a:t>Telephone (3 of 3)</a:t>
            </a:r>
          </a:p>
        </p:txBody>
      </p:sp>
      <p:sp>
        <p:nvSpPr>
          <p:cNvPr id="3" name="Content Placeholder 2"/>
          <p:cNvSpPr>
            <a:spLocks noGrp="1"/>
          </p:cNvSpPr>
          <p:nvPr>
            <p:ph type="body" sz="half" idx="2"/>
          </p:nvPr>
        </p:nvSpPr>
        <p:spPr>
          <a:xfrm>
            <a:off x="127002" y="1023687"/>
            <a:ext cx="6300085" cy="5168565"/>
          </a:xfrm>
        </p:spPr>
        <p:txBody>
          <a:bodyPr>
            <a:noAutofit/>
          </a:bodyPr>
          <a:lstStyle/>
          <a:p>
            <a:pPr marL="457200" indent="-457200">
              <a:buFont typeface="Arial" pitchFamily="34" charset="0"/>
              <a:buChar char="•"/>
            </a:pPr>
            <a:r>
              <a:rPr lang="en-US" sz="2400" dirty="0"/>
              <a:t>A </a:t>
            </a:r>
            <a:r>
              <a:rPr lang="en-US" sz="2400" b="1" dirty="0"/>
              <a:t>telephone exchange</a:t>
            </a:r>
            <a:r>
              <a:rPr lang="en-US" sz="2400" dirty="0"/>
              <a:t> managed connections between callers</a:t>
            </a:r>
          </a:p>
          <a:p>
            <a:pPr marL="457200" indent="-457200">
              <a:buFont typeface="Arial" pitchFamily="34" charset="0"/>
              <a:buChar char="•"/>
            </a:pPr>
            <a:r>
              <a:rPr lang="en-US" sz="2400" dirty="0"/>
              <a:t>The world’s first commercial telephone exchange opened in 1877, in Germany</a:t>
            </a:r>
          </a:p>
          <a:p>
            <a:pPr marL="457200" indent="-457200">
              <a:buFont typeface="Arial" pitchFamily="34" charset="0"/>
              <a:buChar char="•"/>
            </a:pPr>
            <a:r>
              <a:rPr lang="en-US" sz="2400" dirty="0"/>
              <a:t>Its manual switch board was controlled by a switchboard operator</a:t>
            </a:r>
          </a:p>
          <a:p>
            <a:pPr marL="457200" indent="-457200">
              <a:buFont typeface="Arial" pitchFamily="34" charset="0"/>
              <a:buChar char="•"/>
            </a:pPr>
            <a:r>
              <a:rPr lang="en-US" sz="2400" dirty="0"/>
              <a:t>Automated exchanges, developed in 1900, eliminated the need for human operators</a:t>
            </a:r>
          </a:p>
          <a:p>
            <a:pPr marL="457200" indent="-457200">
              <a:buFont typeface="Arial" pitchFamily="34" charset="0"/>
              <a:buChar char="•"/>
            </a:pPr>
            <a:r>
              <a:rPr lang="en-US" sz="2400" dirty="0"/>
              <a:t>A </a:t>
            </a:r>
            <a:r>
              <a:rPr lang="en-US" sz="2400" b="1" dirty="0"/>
              <a:t>common carrier </a:t>
            </a:r>
            <a:r>
              <a:rPr lang="en-US" sz="2400" dirty="0"/>
              <a:t>is any person or company that transports goods, passengers, or electronic signals over regular routes at set rates</a:t>
            </a:r>
          </a:p>
        </p:txBody>
      </p:sp>
      <p:pic>
        <p:nvPicPr>
          <p:cNvPr id="4" name="Picture 3" descr="A photo of a lady wearing headphone is listening to the audio while adjusting the controls on a device. "/>
          <p:cNvPicPr>
            <a:picLocks noChangeAspect="1"/>
          </p:cNvPicPr>
          <p:nvPr/>
        </p:nvPicPr>
        <p:blipFill>
          <a:blip r:embed="rId2" cstate="print"/>
          <a:srcRect l="14171" r="16924" b="31321"/>
          <a:stretch>
            <a:fillRect/>
          </a:stretch>
        </p:blipFill>
        <p:spPr>
          <a:xfrm>
            <a:off x="6427087" y="2362200"/>
            <a:ext cx="2575737" cy="1943100"/>
          </a:xfrm>
          <a:prstGeom prst="rect">
            <a:avLst/>
          </a:prstGeom>
        </p:spPr>
      </p:pic>
    </p:spTree>
    <p:extLst>
      <p:ext uri="{BB962C8B-B14F-4D97-AF65-F5344CB8AC3E}">
        <p14:creationId xmlns:p14="http://schemas.microsoft.com/office/powerpoint/2010/main" val="154224562"/>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Radio</a:t>
            </a:r>
          </a:p>
        </p:txBody>
      </p:sp>
      <p:sp>
        <p:nvSpPr>
          <p:cNvPr id="5" name="Content Placeholder 4"/>
          <p:cNvSpPr>
            <a:spLocks noGrp="1"/>
          </p:cNvSpPr>
          <p:nvPr>
            <p:ph idx="1"/>
          </p:nvPr>
        </p:nvSpPr>
        <p:spPr/>
        <p:txBody>
          <a:bodyPr>
            <a:normAutofit/>
          </a:bodyPr>
          <a:lstStyle/>
          <a:p>
            <a:r>
              <a:rPr lang="en-US" dirty="0"/>
              <a:t>A </a:t>
            </a:r>
            <a:r>
              <a:rPr lang="en-US" b="1" dirty="0"/>
              <a:t>radio</a:t>
            </a:r>
            <a:r>
              <a:rPr lang="en-US" dirty="0"/>
              <a:t> is a device that sends and receives sound as electromagnetic waves</a:t>
            </a:r>
          </a:p>
          <a:p>
            <a:r>
              <a:rPr lang="en-US" dirty="0"/>
              <a:t>Like computers, radios originally used vacuum tubes but moved on to new technologies like the transistor</a:t>
            </a:r>
          </a:p>
          <a:p>
            <a:r>
              <a:rPr lang="en-US" dirty="0"/>
              <a:t>Radio technology is the basis for cell phones, Wi-Fi, Bluetooth, and near-field communications (NFC)—all indispensible tools of the digital age</a:t>
            </a:r>
          </a:p>
        </p:txBody>
      </p:sp>
    </p:spTree>
    <p:extLst>
      <p:ext uri="{BB962C8B-B14F-4D97-AF65-F5344CB8AC3E}">
        <p14:creationId xmlns:p14="http://schemas.microsoft.com/office/powerpoint/2010/main" val="37585045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Phones (1 of 4)</a:t>
            </a:r>
          </a:p>
        </p:txBody>
      </p:sp>
      <p:sp>
        <p:nvSpPr>
          <p:cNvPr id="3" name="Content Placeholder 2"/>
          <p:cNvSpPr>
            <a:spLocks noGrp="1"/>
          </p:cNvSpPr>
          <p:nvPr>
            <p:ph idx="1"/>
          </p:nvPr>
        </p:nvSpPr>
        <p:spPr/>
        <p:txBody>
          <a:bodyPr>
            <a:normAutofit/>
          </a:bodyPr>
          <a:lstStyle/>
          <a:p>
            <a:r>
              <a:rPr lang="en-US" dirty="0"/>
              <a:t>A </a:t>
            </a:r>
            <a:r>
              <a:rPr lang="en-US" b="1" dirty="0"/>
              <a:t>cellular telephone</a:t>
            </a:r>
            <a:r>
              <a:rPr lang="en-US" dirty="0"/>
              <a:t> is a device that uses a low-power radio transmitter to carry out two-way voice communications</a:t>
            </a:r>
          </a:p>
          <a:p>
            <a:r>
              <a:rPr lang="en-US" dirty="0"/>
              <a:t>Two-way radio technology went portable during WWII</a:t>
            </a:r>
          </a:p>
          <a:p>
            <a:r>
              <a:rPr lang="en-US" dirty="0"/>
              <a:t>In 1984 Motorola brought to market the first cell phone model named the Motorola DynaTAC 8000X; it weighed almost 2 pounds and was more than 12 inches long</a:t>
            </a:r>
          </a:p>
        </p:txBody>
      </p:sp>
    </p:spTree>
    <p:extLst>
      <p:ext uri="{BB962C8B-B14F-4D97-AF65-F5344CB8AC3E}">
        <p14:creationId xmlns:p14="http://schemas.microsoft.com/office/powerpoint/2010/main" val="3463404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Phones (2 of 4)</a:t>
            </a:r>
          </a:p>
        </p:txBody>
      </p:sp>
      <p:pic>
        <p:nvPicPr>
          <p:cNvPr id="5" name="Picture 4" descr="An illustration with three sections depicts the cell phone handset evolutions. Section one depicts a photo of cell phone model DynaTAC 800X (1984). The device is slightly bulky and is with a dial pad. Section two depicts a photo of Flip Phone (1996). The device is small with a keypad on one part and the screen on the other part that is hinged to the keypad and can be flipped. Section three depicts a photo of Smartphone (2007) which is compact with a large screen and touchpad. "/>
          <p:cNvPicPr>
            <a:picLocks noGrp="1" noChangeAspect="1"/>
          </p:cNvPicPr>
          <p:nvPr/>
        </p:nvPicPr>
        <p:blipFill>
          <a:blip r:embed="rId2" cstate="print"/>
          <a:stretch>
            <a:fillRect/>
          </a:stretch>
        </p:blipFill>
        <p:spPr bwMode="auto">
          <a:xfrm>
            <a:off x="1283067" y="2026340"/>
            <a:ext cx="7035066" cy="2995820"/>
          </a:xfrm>
          <a:prstGeom prst="rect">
            <a:avLst/>
          </a:prstGeom>
          <a:noFill/>
          <a:ln w="9525">
            <a:noFill/>
            <a:miter lim="800000"/>
            <a:headEnd/>
            <a:tailEnd/>
          </a:ln>
        </p:spPr>
      </p:pic>
    </p:spTree>
    <p:extLst>
      <p:ext uri="{BB962C8B-B14F-4D97-AF65-F5344CB8AC3E}">
        <p14:creationId xmlns:p14="http://schemas.microsoft.com/office/powerpoint/2010/main" val="618627280"/>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Cellular Phones (3 of 4)</a:t>
            </a:r>
          </a:p>
        </p:txBody>
      </p:sp>
      <p:sp>
        <p:nvSpPr>
          <p:cNvPr id="2" name="Content Placeholder 1"/>
          <p:cNvSpPr>
            <a:spLocks noGrp="1"/>
          </p:cNvSpPr>
          <p:nvPr>
            <p:ph idx="1"/>
          </p:nvPr>
        </p:nvSpPr>
        <p:spPr/>
        <p:txBody>
          <a:bodyPr/>
          <a:lstStyle/>
          <a:p>
            <a:r>
              <a:rPr lang="en-US" dirty="0"/>
              <a:t>1G(1984)</a:t>
            </a:r>
          </a:p>
          <a:p>
            <a:pPr lvl="1"/>
            <a:r>
              <a:rPr lang="en-US" dirty="0"/>
              <a:t>Basic voice service</a:t>
            </a:r>
          </a:p>
          <a:p>
            <a:pPr lvl="1"/>
            <a:r>
              <a:rPr lang="en-US" dirty="0"/>
              <a:t>Analog-based protocols</a:t>
            </a:r>
          </a:p>
          <a:p>
            <a:pPr lvl="2"/>
            <a:r>
              <a:rPr lang="en-US" dirty="0"/>
              <a:t>2.4 kbps</a:t>
            </a:r>
          </a:p>
          <a:p>
            <a:r>
              <a:rPr lang="en-US" dirty="0"/>
              <a:t>2G(1991)	</a:t>
            </a:r>
          </a:p>
          <a:p>
            <a:pPr lvl="1"/>
            <a:r>
              <a:rPr lang="en-US" dirty="0"/>
              <a:t>Designed for voice</a:t>
            </a:r>
          </a:p>
          <a:p>
            <a:pPr lvl="1"/>
            <a:r>
              <a:rPr lang="en-US" dirty="0"/>
              <a:t>Improved coverage and capacity</a:t>
            </a:r>
          </a:p>
          <a:p>
            <a:pPr lvl="1"/>
            <a:r>
              <a:rPr lang="en-US" dirty="0"/>
              <a:t>First digital standards(GSM, CDMA)</a:t>
            </a:r>
          </a:p>
          <a:p>
            <a:pPr lvl="2"/>
            <a:r>
              <a:rPr lang="en-US" dirty="0"/>
              <a:t>64kbps</a:t>
            </a:r>
          </a:p>
        </p:txBody>
      </p:sp>
    </p:spTree>
    <p:extLst>
      <p:ext uri="{BB962C8B-B14F-4D97-AF65-F5344CB8AC3E}">
        <p14:creationId xmlns:p14="http://schemas.microsoft.com/office/powerpoint/2010/main" val="1617687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Cellular Phones (4 of 4)</a:t>
            </a:r>
          </a:p>
        </p:txBody>
      </p:sp>
      <p:sp>
        <p:nvSpPr>
          <p:cNvPr id="2" name="Content Placeholder 1"/>
          <p:cNvSpPr>
            <a:spLocks noGrp="1"/>
          </p:cNvSpPr>
          <p:nvPr>
            <p:ph idx="1"/>
          </p:nvPr>
        </p:nvSpPr>
        <p:spPr/>
        <p:txBody>
          <a:bodyPr/>
          <a:lstStyle/>
          <a:p>
            <a:r>
              <a:rPr lang="en-US" dirty="0"/>
              <a:t>3G(2001)</a:t>
            </a:r>
          </a:p>
          <a:p>
            <a:pPr lvl="1"/>
            <a:r>
              <a:rPr lang="en-US" dirty="0"/>
              <a:t>Designed for voice with some data (multimedia, text, Internet)</a:t>
            </a:r>
          </a:p>
          <a:p>
            <a:pPr lvl="1"/>
            <a:r>
              <a:rPr lang="en-US" dirty="0"/>
              <a:t>First mobile broadband</a:t>
            </a:r>
          </a:p>
          <a:p>
            <a:pPr lvl="2"/>
            <a:r>
              <a:rPr lang="en-US" dirty="0"/>
              <a:t>2,000kbps</a:t>
            </a:r>
          </a:p>
          <a:p>
            <a:r>
              <a:rPr lang="en-US" dirty="0"/>
              <a:t>4G(2011)</a:t>
            </a:r>
          </a:p>
          <a:p>
            <a:pPr lvl="1"/>
            <a:r>
              <a:rPr lang="en-US" dirty="0"/>
              <a:t>Designed primarily for data</a:t>
            </a:r>
          </a:p>
          <a:p>
            <a:pPr lvl="1"/>
            <a:r>
              <a:rPr lang="en-US" dirty="0"/>
              <a:t>IP-based protocols(LTE)</a:t>
            </a:r>
          </a:p>
          <a:p>
            <a:pPr lvl="1"/>
            <a:r>
              <a:rPr lang="en-US" dirty="0"/>
              <a:t>True mobile broadband</a:t>
            </a:r>
          </a:p>
          <a:p>
            <a:pPr lvl="2"/>
            <a:r>
              <a:rPr lang="en-US" dirty="0"/>
              <a:t>100,000kbps</a:t>
            </a:r>
          </a:p>
        </p:txBody>
      </p:sp>
    </p:spTree>
    <p:extLst>
      <p:ext uri="{BB962C8B-B14F-4D97-AF65-F5344CB8AC3E}">
        <p14:creationId xmlns:p14="http://schemas.microsoft.com/office/powerpoint/2010/main" val="33953957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Television (1 of 2)</a:t>
            </a:r>
          </a:p>
        </p:txBody>
      </p:sp>
      <p:sp>
        <p:nvSpPr>
          <p:cNvPr id="5" name="Content Placeholder 4"/>
          <p:cNvSpPr>
            <a:spLocks noGrp="1"/>
          </p:cNvSpPr>
          <p:nvPr>
            <p:ph idx="1"/>
          </p:nvPr>
        </p:nvSpPr>
        <p:spPr/>
        <p:txBody>
          <a:bodyPr/>
          <a:lstStyle/>
          <a:p>
            <a:r>
              <a:rPr lang="en-US" dirty="0"/>
              <a:t>Television is a technology designed to send moving images over a distance</a:t>
            </a:r>
          </a:p>
          <a:p>
            <a:r>
              <a:rPr lang="en-US" dirty="0"/>
              <a:t>Beginning with black-and-white sets, televisions progressed to colored programming and eventually transitioned to </a:t>
            </a:r>
            <a:r>
              <a:rPr lang="en-US" b="1" dirty="0"/>
              <a:t>digital television</a:t>
            </a:r>
            <a:r>
              <a:rPr lang="en-US" dirty="0"/>
              <a:t> (DTV)</a:t>
            </a:r>
          </a:p>
          <a:p>
            <a:r>
              <a:rPr lang="en-US" b="1" dirty="0"/>
              <a:t>Pay television</a:t>
            </a:r>
            <a:r>
              <a:rPr lang="en-US" dirty="0"/>
              <a:t> is a popular subscription service in which consumers pay to receive a selection of television channels</a:t>
            </a:r>
          </a:p>
        </p:txBody>
      </p:sp>
    </p:spTree>
    <p:extLst>
      <p:ext uri="{BB962C8B-B14F-4D97-AF65-F5344CB8AC3E}">
        <p14:creationId xmlns:p14="http://schemas.microsoft.com/office/powerpoint/2010/main" val="17890732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Television (2 of 2)</a:t>
            </a:r>
          </a:p>
        </p:txBody>
      </p:sp>
      <p:pic>
        <p:nvPicPr>
          <p:cNvPr id="6" name="Picture 5" descr="An illustration depicts the U.S cable television evolution starting from the year 1950. A growing trend is shown in U.S cable television subscribers from 1952 to 2016. The timeline and the number of subscribers indicated read as follows “1952: 70 cable systems and 14,000 subscribers; 1960: 640 cable systems and 650,000 subscribers; 1980: 17 million subscribers; 1990: 54 million subscribers; 2016: 53 million subscribers” A growing trend is shown in Cable internet service from 1996 to 2010 and beyond. The timeline and the events represented read as follows: &#10;“1948 - U.S. cable television originates in Oregon&#10;1963 - FCC regulation&#10;1972 - Home Box Office (HBO) becomes the nation’s first pay-TV network&#10;1996 - Cable Internet Service&#10;1998 - HDTV&#10;2001- On-demand&#10;2002 - Cable telephone&#10;2011 - Home security.” "/>
          <p:cNvPicPr>
            <a:picLocks noChangeAspect="1"/>
          </p:cNvPicPr>
          <p:nvPr/>
        </p:nvPicPr>
        <p:blipFill>
          <a:blip r:embed="rId2" cstate="print"/>
          <a:stretch>
            <a:fillRect/>
          </a:stretch>
        </p:blipFill>
        <p:spPr>
          <a:xfrm>
            <a:off x="1473200" y="1727200"/>
            <a:ext cx="6400801" cy="4279498"/>
          </a:xfrm>
          <a:prstGeom prst="rect">
            <a:avLst/>
          </a:prstGeom>
        </p:spPr>
      </p:pic>
    </p:spTree>
    <p:extLst>
      <p:ext uri="{BB962C8B-B14F-4D97-AF65-F5344CB8AC3E}">
        <p14:creationId xmlns:p14="http://schemas.microsoft.com/office/powerpoint/2010/main" val="2681569877"/>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Section D: Tech Careers</a:t>
            </a:r>
          </a:p>
        </p:txBody>
      </p:sp>
      <p:sp>
        <p:nvSpPr>
          <p:cNvPr id="5" name="Content Placeholder 4"/>
          <p:cNvSpPr>
            <a:spLocks noGrp="1"/>
          </p:cNvSpPr>
          <p:nvPr>
            <p:ph idx="1"/>
          </p:nvPr>
        </p:nvSpPr>
        <p:spPr/>
        <p:txBody>
          <a:bodyPr>
            <a:normAutofit/>
          </a:bodyPr>
          <a:lstStyle/>
          <a:p>
            <a:r>
              <a:rPr lang="en-US" dirty="0"/>
              <a:t>Jobs and Salaries</a:t>
            </a:r>
          </a:p>
          <a:p>
            <a:r>
              <a:rPr lang="en-US" dirty="0"/>
              <a:t>Education</a:t>
            </a:r>
          </a:p>
          <a:p>
            <a:r>
              <a:rPr lang="en-US" dirty="0"/>
              <a:t>Certification</a:t>
            </a:r>
          </a:p>
          <a:p>
            <a:r>
              <a:rPr lang="en-US" dirty="0"/>
              <a:t>Resumes</a:t>
            </a:r>
          </a:p>
        </p:txBody>
      </p:sp>
    </p:spTree>
    <p:extLst>
      <p:ext uri="{BB962C8B-B14F-4D97-AF65-F5344CB8AC3E}">
        <p14:creationId xmlns:p14="http://schemas.microsoft.com/office/powerpoint/2010/main" val="3809535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ICT Core Industries (2 of 5)</a:t>
            </a:r>
          </a:p>
        </p:txBody>
      </p:sp>
      <p:sp>
        <p:nvSpPr>
          <p:cNvPr id="3" name="Content Placeholder 2"/>
          <p:cNvSpPr>
            <a:spLocks noGrp="1"/>
          </p:cNvSpPr>
          <p:nvPr>
            <p:ph idx="1"/>
          </p:nvPr>
        </p:nvSpPr>
        <p:spPr/>
        <p:txBody>
          <a:bodyPr>
            <a:normAutofit/>
          </a:bodyPr>
          <a:lstStyle/>
          <a:p>
            <a:r>
              <a:rPr lang="en-US" dirty="0"/>
              <a:t>The </a:t>
            </a:r>
            <a:r>
              <a:rPr lang="en-US" b="1" dirty="0"/>
              <a:t>information industry</a:t>
            </a:r>
            <a:r>
              <a:rPr lang="en-US" dirty="0"/>
              <a:t> has three major facets: content, computers, and telecommunications</a:t>
            </a:r>
          </a:p>
          <a:p>
            <a:r>
              <a:rPr lang="en-US" dirty="0"/>
              <a:t>The focus of Unit 8 is the ICT industry, which is made up of businesses that focus on digital equipment, software, and communications technologies</a:t>
            </a:r>
          </a:p>
        </p:txBody>
      </p:sp>
    </p:spTree>
    <p:extLst>
      <p:ext uri="{BB962C8B-B14F-4D97-AF65-F5344CB8AC3E}">
        <p14:creationId xmlns:p14="http://schemas.microsoft.com/office/powerpoint/2010/main" val="11752213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D: Objectives (1 of 2)</a:t>
            </a:r>
          </a:p>
        </p:txBody>
      </p:sp>
      <p:sp>
        <p:nvSpPr>
          <p:cNvPr id="3" name="Content Placeholder 2"/>
          <p:cNvSpPr>
            <a:spLocks noGrp="1"/>
          </p:cNvSpPr>
          <p:nvPr>
            <p:ph idx="1"/>
          </p:nvPr>
        </p:nvSpPr>
        <p:spPr/>
        <p:txBody>
          <a:bodyPr>
            <a:noAutofit/>
          </a:bodyPr>
          <a:lstStyle/>
          <a:p>
            <a:r>
              <a:rPr lang="en-US" dirty="0"/>
              <a:t>Differentiate between tech sector, STEM, and computer industry careers</a:t>
            </a:r>
          </a:p>
          <a:p>
            <a:r>
              <a:rPr lang="en-US" dirty="0"/>
              <a:t>List at least seven occupations within a typical IT department</a:t>
            </a:r>
          </a:p>
          <a:p>
            <a:r>
              <a:rPr lang="en-US" dirty="0"/>
              <a:t>Give an example of the titles used for various levels of career advancement in a tech job</a:t>
            </a:r>
          </a:p>
        </p:txBody>
      </p:sp>
    </p:spTree>
    <p:extLst>
      <p:ext uri="{BB962C8B-B14F-4D97-AF65-F5344CB8AC3E}">
        <p14:creationId xmlns:p14="http://schemas.microsoft.com/office/powerpoint/2010/main" val="8677415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D: Objectives (2 of 2)</a:t>
            </a:r>
          </a:p>
        </p:txBody>
      </p:sp>
      <p:sp>
        <p:nvSpPr>
          <p:cNvPr id="3" name="Content Placeholder 2"/>
          <p:cNvSpPr>
            <a:spLocks noGrp="1"/>
          </p:cNvSpPr>
          <p:nvPr>
            <p:ph idx="1"/>
          </p:nvPr>
        </p:nvSpPr>
        <p:spPr/>
        <p:txBody>
          <a:bodyPr>
            <a:noAutofit/>
          </a:bodyPr>
          <a:lstStyle/>
          <a:p>
            <a:r>
              <a:rPr lang="en-US" dirty="0"/>
              <a:t>Explain how contract workers differ from employees</a:t>
            </a:r>
          </a:p>
          <a:p>
            <a:r>
              <a:rPr lang="en-US" dirty="0"/>
              <a:t>List the five computing disciplines recognized by the ACM</a:t>
            </a:r>
          </a:p>
          <a:p>
            <a:r>
              <a:rPr lang="en-US" dirty="0"/>
              <a:t>Explain the relative merits of a college degree compared to certification, internships, badges, open source projects, and nanodegrees</a:t>
            </a:r>
          </a:p>
          <a:p>
            <a:r>
              <a:rPr lang="en-US" dirty="0"/>
              <a:t>List six resume formats, and describe when they are best used</a:t>
            </a:r>
          </a:p>
        </p:txBody>
      </p:sp>
    </p:spTree>
    <p:extLst>
      <p:ext uri="{BB962C8B-B14F-4D97-AF65-F5344CB8AC3E}">
        <p14:creationId xmlns:p14="http://schemas.microsoft.com/office/powerpoint/2010/main" val="28060937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Jobs and Salaries (1 of 12)</a:t>
            </a:r>
          </a:p>
        </p:txBody>
      </p:sp>
      <p:sp>
        <p:nvSpPr>
          <p:cNvPr id="3" name="Content Placeholder 2"/>
          <p:cNvSpPr>
            <a:spLocks noGrp="1"/>
          </p:cNvSpPr>
          <p:nvPr>
            <p:ph idx="1"/>
          </p:nvPr>
        </p:nvSpPr>
        <p:spPr/>
        <p:txBody>
          <a:bodyPr/>
          <a:lstStyle/>
          <a:p>
            <a:r>
              <a:rPr lang="en-US" dirty="0"/>
              <a:t>Tech sector careers are part of a broad set of information, technology, and communications industries</a:t>
            </a:r>
          </a:p>
          <a:p>
            <a:r>
              <a:rPr lang="en-US" dirty="0"/>
              <a:t>The classification </a:t>
            </a:r>
            <a:r>
              <a:rPr lang="en-US" b="1" dirty="0"/>
              <a:t>technology workers</a:t>
            </a:r>
            <a:r>
              <a:rPr lang="en-US" dirty="0"/>
              <a:t> encompasses jobs, such as:</a:t>
            </a:r>
          </a:p>
          <a:p>
            <a:pPr lvl="1" indent="-400050"/>
            <a:r>
              <a:rPr lang="en-US" dirty="0"/>
              <a:t>Telephone cable installers</a:t>
            </a:r>
          </a:p>
          <a:p>
            <a:pPr lvl="1" indent="-400050"/>
            <a:r>
              <a:rPr lang="en-US" dirty="0"/>
              <a:t>Radio broadcasters</a:t>
            </a:r>
          </a:p>
          <a:p>
            <a:pPr lvl="1" indent="-400050"/>
            <a:r>
              <a:rPr lang="en-US" dirty="0"/>
              <a:t>Computer programmers</a:t>
            </a:r>
          </a:p>
          <a:p>
            <a:pPr lvl="1" indent="-400050"/>
            <a:r>
              <a:rPr lang="en-US" dirty="0"/>
              <a:t>Web designers</a:t>
            </a:r>
          </a:p>
          <a:p>
            <a:pPr lvl="1" indent="-400050"/>
            <a:r>
              <a:rPr lang="en-US" dirty="0"/>
              <a:t>Software developers</a:t>
            </a:r>
          </a:p>
        </p:txBody>
      </p:sp>
    </p:spTree>
    <p:extLst>
      <p:ext uri="{BB962C8B-B14F-4D97-AF65-F5344CB8AC3E}">
        <p14:creationId xmlns:p14="http://schemas.microsoft.com/office/powerpoint/2010/main" val="39413217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Jobs and Salaries (2 of 12)</a:t>
            </a:r>
          </a:p>
        </p:txBody>
      </p:sp>
      <p:sp>
        <p:nvSpPr>
          <p:cNvPr id="3" name="Content Placeholder 2"/>
          <p:cNvSpPr>
            <a:spLocks noGrp="1"/>
          </p:cNvSpPr>
          <p:nvPr>
            <p:ph idx="1"/>
          </p:nvPr>
        </p:nvSpPr>
        <p:spPr/>
        <p:txBody>
          <a:bodyPr>
            <a:normAutofit/>
          </a:bodyPr>
          <a:lstStyle/>
          <a:p>
            <a:r>
              <a:rPr lang="en-US" dirty="0"/>
              <a:t>A different classification of tech sector careers comes from </a:t>
            </a:r>
            <a:r>
              <a:rPr lang="en-US" b="1" dirty="0"/>
              <a:t>STEM</a:t>
            </a:r>
            <a:r>
              <a:rPr lang="en-US" dirty="0"/>
              <a:t> (science, engineering, technology, and math)</a:t>
            </a:r>
          </a:p>
          <a:p>
            <a:r>
              <a:rPr lang="en-US" dirty="0"/>
              <a:t>STEM is increasingly used to define an employment sector that includes jobs in:</a:t>
            </a:r>
          </a:p>
          <a:p>
            <a:pPr lvl="1" indent="-400050"/>
            <a:r>
              <a:rPr lang="en-US" dirty="0"/>
              <a:t>Biology</a:t>
            </a:r>
          </a:p>
          <a:p>
            <a:pPr lvl="1" indent="-400050"/>
            <a:r>
              <a:rPr lang="en-US" dirty="0"/>
              <a:t>Chemistry</a:t>
            </a:r>
          </a:p>
          <a:p>
            <a:pPr lvl="1" indent="-400050"/>
            <a:r>
              <a:rPr lang="en-US" dirty="0"/>
              <a:t>Information Technology</a:t>
            </a:r>
          </a:p>
          <a:p>
            <a:pPr lvl="1" indent="-400050"/>
            <a:r>
              <a:rPr lang="en-US" dirty="0"/>
              <a:t>Engineering</a:t>
            </a:r>
          </a:p>
          <a:p>
            <a:pPr lvl="1" indent="-400050"/>
            <a:r>
              <a:rPr lang="en-US" dirty="0"/>
              <a:t>Math</a:t>
            </a:r>
          </a:p>
          <a:p>
            <a:pPr lvl="1" indent="-400050"/>
            <a:r>
              <a:rPr lang="en-US" dirty="0"/>
              <a:t>Physics</a:t>
            </a:r>
          </a:p>
        </p:txBody>
      </p:sp>
    </p:spTree>
    <p:extLst>
      <p:ext uri="{BB962C8B-B14F-4D97-AF65-F5344CB8AC3E}">
        <p14:creationId xmlns:p14="http://schemas.microsoft.com/office/powerpoint/2010/main" val="6787600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Jobs and Salaries (3 of 12)</a:t>
            </a:r>
          </a:p>
        </p:txBody>
      </p:sp>
      <p:sp>
        <p:nvSpPr>
          <p:cNvPr id="3" name="Content Placeholder 2"/>
          <p:cNvSpPr>
            <a:spLocks noGrp="1"/>
          </p:cNvSpPr>
          <p:nvPr>
            <p:ph idx="1"/>
          </p:nvPr>
        </p:nvSpPr>
        <p:spPr/>
        <p:txBody>
          <a:bodyPr>
            <a:normAutofit/>
          </a:bodyPr>
          <a:lstStyle/>
          <a:p>
            <a:r>
              <a:rPr lang="en-US" dirty="0"/>
              <a:t>A third classification of tech sector careers focuses on computer professionals</a:t>
            </a:r>
          </a:p>
          <a:p>
            <a:r>
              <a:rPr lang="en-US" dirty="0"/>
              <a:t>A </a:t>
            </a:r>
            <a:r>
              <a:rPr lang="en-US" b="1" dirty="0"/>
              <a:t>computer professional</a:t>
            </a:r>
            <a:r>
              <a:rPr lang="en-US" dirty="0"/>
              <a:t> is anyone whose primary occupation involves the design, configuration analysis, development, modification, testing, or security of computer hardware or software</a:t>
            </a:r>
          </a:p>
          <a:p>
            <a:r>
              <a:rPr lang="en-US" dirty="0"/>
              <a:t>Many computer professionals work in an IT department—the wing of a business or organization responsible for computer, data, software, and support services; a </a:t>
            </a:r>
            <a:r>
              <a:rPr lang="en-US" b="1" dirty="0"/>
              <a:t>chief information-officer</a:t>
            </a:r>
            <a:r>
              <a:rPr lang="en-US" dirty="0"/>
              <a:t> (CIO) heads the IT department</a:t>
            </a:r>
          </a:p>
        </p:txBody>
      </p:sp>
    </p:spTree>
    <p:extLst>
      <p:ext uri="{BB962C8B-B14F-4D97-AF65-F5344CB8AC3E}">
        <p14:creationId xmlns:p14="http://schemas.microsoft.com/office/powerpoint/2010/main" val="42406409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Jobs and Salaries (4 of 12)</a:t>
            </a:r>
          </a:p>
        </p:txBody>
      </p:sp>
      <p:sp>
        <p:nvSpPr>
          <p:cNvPr id="9" name="Content Placeholder 8"/>
          <p:cNvSpPr>
            <a:spLocks noGrp="1"/>
          </p:cNvSpPr>
          <p:nvPr>
            <p:ph idx="1"/>
          </p:nvPr>
        </p:nvSpPr>
        <p:spPr>
          <a:xfrm>
            <a:off x="228600" y="1238250"/>
            <a:ext cx="8572500" cy="4887913"/>
          </a:xfrm>
        </p:spPr>
        <p:txBody>
          <a:bodyPr>
            <a:noAutofit/>
          </a:bodyPr>
          <a:lstStyle/>
          <a:p>
            <a:r>
              <a:rPr lang="en-US" dirty="0"/>
              <a:t>A </a:t>
            </a:r>
            <a:r>
              <a:rPr lang="en-US" b="1" dirty="0"/>
              <a:t>systems analyst </a:t>
            </a:r>
            <a:r>
              <a:rPr lang="en-US" dirty="0"/>
              <a:t>investigates the requirements of a business or an organization, its employees, and its customers in order to plan and implement new or improved computer services. This job requires the ability to identify problems and research technical solutions. Good communication skills are essential for interacting with managers and other employees.</a:t>
            </a:r>
          </a:p>
        </p:txBody>
      </p:sp>
    </p:spTree>
    <p:extLst>
      <p:ext uri="{BB962C8B-B14F-4D97-AF65-F5344CB8AC3E}">
        <p14:creationId xmlns:p14="http://schemas.microsoft.com/office/powerpoint/2010/main" val="33348936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Jobs and Salaries (5 of 12)</a:t>
            </a:r>
          </a:p>
        </p:txBody>
      </p:sp>
      <p:sp>
        <p:nvSpPr>
          <p:cNvPr id="9" name="Content Placeholder 8"/>
          <p:cNvSpPr>
            <a:spLocks noGrp="1"/>
          </p:cNvSpPr>
          <p:nvPr>
            <p:ph idx="1"/>
          </p:nvPr>
        </p:nvSpPr>
        <p:spPr>
          <a:xfrm>
            <a:off x="171450" y="1238251"/>
            <a:ext cx="8763000" cy="4819650"/>
          </a:xfrm>
        </p:spPr>
        <p:txBody>
          <a:bodyPr>
            <a:noAutofit/>
          </a:bodyPr>
          <a:lstStyle/>
          <a:p>
            <a:pPr marL="400050" indent="-400050"/>
            <a:r>
              <a:rPr lang="en-US" dirty="0"/>
              <a:t>A </a:t>
            </a:r>
            <a:r>
              <a:rPr lang="en-US" b="1" dirty="0"/>
              <a:t>computer programmer </a:t>
            </a:r>
            <a:r>
              <a:rPr lang="en-US" dirty="0"/>
              <a:t>(sometimes described as a programmer/analyst) designs, codes, and tests computer programs. In addition, programmers modify existing programs to meet new requirements or eliminate bugs. Computer programming requires concentration and a good memory for the countless details that pertain to a programming project. Programming projects range from entertainment and games to business and productivity applications. Programmers get satisfaction from devising efficient ways to make a computer perform specific jobs, tasks, and routines.</a:t>
            </a:r>
          </a:p>
        </p:txBody>
      </p:sp>
    </p:spTree>
    <p:extLst>
      <p:ext uri="{BB962C8B-B14F-4D97-AF65-F5344CB8AC3E}">
        <p14:creationId xmlns:p14="http://schemas.microsoft.com/office/powerpoint/2010/main" val="24894621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Jobs and Salaries (6 of 12)</a:t>
            </a:r>
          </a:p>
        </p:txBody>
      </p:sp>
      <p:sp>
        <p:nvSpPr>
          <p:cNvPr id="7" name="Content Placeholder 6"/>
          <p:cNvSpPr>
            <a:spLocks noGrp="1"/>
          </p:cNvSpPr>
          <p:nvPr>
            <p:ph idx="1"/>
          </p:nvPr>
        </p:nvSpPr>
        <p:spPr/>
        <p:txBody>
          <a:bodyPr>
            <a:noAutofit/>
          </a:bodyPr>
          <a:lstStyle/>
          <a:p>
            <a:r>
              <a:rPr lang="en-US" dirty="0"/>
              <a:t>A </a:t>
            </a:r>
            <a:r>
              <a:rPr lang="en-US" b="1" dirty="0"/>
              <a:t>security specialist </a:t>
            </a:r>
            <a:r>
              <a:rPr lang="en-US" dirty="0"/>
              <a:t>analyzes a computer system’s vulnerability to threats from viruses, worms, unauthorized access, and physical damage. Security specialists install and configure firewalls and antivirus software. They also work with management and employees to develop policies and procedures to protect computer equipment and data. Computer security jobs are punctuated by crises when a virus hits or a security breach is discovered. A security specialist must have a wide-ranging knowledge of computers and communication protocols that can be applied for a quick resolution to any crisis that occurs.</a:t>
            </a:r>
          </a:p>
        </p:txBody>
      </p:sp>
    </p:spTree>
    <p:extLst>
      <p:ext uri="{BB962C8B-B14F-4D97-AF65-F5344CB8AC3E}">
        <p14:creationId xmlns:p14="http://schemas.microsoft.com/office/powerpoint/2010/main" val="38388657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Jobs and Salaries (7 of 12)</a:t>
            </a:r>
          </a:p>
        </p:txBody>
      </p:sp>
      <p:sp>
        <p:nvSpPr>
          <p:cNvPr id="7" name="Content Placeholder 6"/>
          <p:cNvSpPr>
            <a:spLocks noGrp="1"/>
          </p:cNvSpPr>
          <p:nvPr>
            <p:ph idx="1"/>
          </p:nvPr>
        </p:nvSpPr>
        <p:spPr>
          <a:xfrm>
            <a:off x="171450" y="1295400"/>
            <a:ext cx="8705850" cy="4773613"/>
          </a:xfrm>
        </p:spPr>
        <p:txBody>
          <a:bodyPr>
            <a:noAutofit/>
          </a:bodyPr>
          <a:lstStyle/>
          <a:p>
            <a:pPr>
              <a:spcBef>
                <a:spcPts val="60"/>
              </a:spcBef>
            </a:pPr>
            <a:r>
              <a:rPr lang="en-US" dirty="0"/>
              <a:t>A </a:t>
            </a:r>
            <a:r>
              <a:rPr lang="en-US" b="1" dirty="0"/>
              <a:t>database administrator </a:t>
            </a:r>
            <a:r>
              <a:rPr lang="en-US" dirty="0"/>
              <a:t>analyzes a company's data to determine the most effective way to collect and store it. Database administrators create databases, data entry forms, and reports. They also define backup procedures, provide access to authorized users, and supervise the day-to-day use of databases.</a:t>
            </a:r>
          </a:p>
          <a:p>
            <a:pPr>
              <a:spcBef>
                <a:spcPts val="60"/>
              </a:spcBef>
            </a:pPr>
            <a:r>
              <a:rPr lang="en-US" dirty="0"/>
              <a:t>A </a:t>
            </a:r>
            <a:r>
              <a:rPr lang="en-US" b="1" dirty="0"/>
              <a:t>network administrator </a:t>
            </a:r>
            <a:r>
              <a:rPr lang="en-US" dirty="0"/>
              <a:t>plans, installs, and maintains one or more local area networks and may also manage cloud resources. These specialists provide net­work accounts and access rights to approved users.</a:t>
            </a:r>
          </a:p>
        </p:txBody>
      </p:sp>
    </p:spTree>
    <p:extLst>
      <p:ext uri="{BB962C8B-B14F-4D97-AF65-F5344CB8AC3E}">
        <p14:creationId xmlns:p14="http://schemas.microsoft.com/office/powerpoint/2010/main" val="28090476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Jobs and Salaries (8 of 12)</a:t>
            </a:r>
          </a:p>
        </p:txBody>
      </p:sp>
      <p:sp>
        <p:nvSpPr>
          <p:cNvPr id="3" name="Content Placeholder 2"/>
          <p:cNvSpPr>
            <a:spLocks noGrp="1"/>
          </p:cNvSpPr>
          <p:nvPr>
            <p:ph idx="1"/>
          </p:nvPr>
        </p:nvSpPr>
        <p:spPr>
          <a:xfrm>
            <a:off x="158750" y="1238250"/>
            <a:ext cx="8737600" cy="4870450"/>
          </a:xfrm>
        </p:spPr>
        <p:txBody>
          <a:bodyPr>
            <a:noAutofit/>
          </a:bodyPr>
          <a:lstStyle/>
          <a:p>
            <a:pPr indent="0">
              <a:spcBef>
                <a:spcPts val="0"/>
              </a:spcBef>
              <a:buNone/>
            </a:pPr>
            <a:r>
              <a:rPr lang="en-US" dirty="0"/>
              <a:t>They troubleshoot connectivity problems and respond to requests from network users for new software. Network administrators might be responsible for maintaining the security of a network, plus they often pick up Web master duties to maintain an organization's Web site.</a:t>
            </a:r>
          </a:p>
          <a:p>
            <a:pPr>
              <a:spcBef>
                <a:spcPts val="0"/>
              </a:spcBef>
            </a:pPr>
            <a:r>
              <a:rPr lang="en-US" dirty="0"/>
              <a:t>A </a:t>
            </a:r>
            <a:r>
              <a:rPr lang="en-US" b="1" dirty="0"/>
              <a:t>computer operator </a:t>
            </a:r>
            <a:r>
              <a:rPr lang="en-US" dirty="0"/>
              <a:t>works with system software for network servers, mainframes, and supercomputers. Computer operators monitor computer performance, install software patches and upgrades, perform backups, and restore data as necessary.</a:t>
            </a:r>
          </a:p>
        </p:txBody>
      </p:sp>
    </p:spTree>
    <p:extLst>
      <p:ext uri="{BB962C8B-B14F-4D97-AF65-F5344CB8AC3E}">
        <p14:creationId xmlns:p14="http://schemas.microsoft.com/office/powerpoint/2010/main" val="527532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319" y="220467"/>
            <a:ext cx="7950461" cy="796804"/>
          </a:xfrm>
        </p:spPr>
        <p:txBody>
          <a:bodyPr/>
          <a:lstStyle/>
          <a:p>
            <a:r>
              <a:rPr lang="en-US" dirty="0"/>
              <a:t>ICT Core Industries (3 of 5)</a:t>
            </a:r>
          </a:p>
        </p:txBody>
      </p:sp>
      <p:pic>
        <p:nvPicPr>
          <p:cNvPr id="4" name="Picture 4" descr="An illustration of a circle represents the ICT Industry core components centered with Computers and Telecommunications. The circle is divided into six portions labeled “Software publishing,” “Telecommunications,” “Hardware Manufacturing,” “Support Services,” “Online and cloud services.” The logos shown under Software publishing are Oracle, IBM, Microsoft, Symantec, Vmware, and Adobe. The logos shown under Telecommunications are Comcast, at&amp;t, NTT, Verizon. The logos shown under hardware manufacturing are Intel, Foxconn, Samsung, Motorola, Hitachi, and Cisco. The logos listed under Online and cloud services are Yahoo, Facebook, Linkedin, Alibaba.com, Google, Paypal, eBay. The logos listed under support services are Geek Squad, Infosys, Wipro, and Accenture. "/>
          <p:cNvPicPr>
            <a:picLocks noChangeAspect="1"/>
          </p:cNvPicPr>
          <p:nvPr/>
        </p:nvPicPr>
        <p:blipFill>
          <a:blip r:embed="rId2" cstate="print"/>
          <a:stretch>
            <a:fillRect/>
          </a:stretch>
        </p:blipFill>
        <p:spPr>
          <a:xfrm>
            <a:off x="1066800" y="1371600"/>
            <a:ext cx="7162800" cy="4715648"/>
          </a:xfrm>
          <a:prstGeom prst="rect">
            <a:avLst/>
          </a:prstGeom>
        </p:spPr>
      </p:pic>
    </p:spTree>
    <p:extLst>
      <p:ext uri="{BB962C8B-B14F-4D97-AF65-F5344CB8AC3E}">
        <p14:creationId xmlns:p14="http://schemas.microsoft.com/office/powerpoint/2010/main" val="2675025943"/>
      </p:ext>
    </p:extLst>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Jobs and Salaries (9 of 12)</a:t>
            </a:r>
          </a:p>
        </p:txBody>
      </p:sp>
      <p:sp>
        <p:nvSpPr>
          <p:cNvPr id="3" name="Content Placeholder 2"/>
          <p:cNvSpPr>
            <a:spLocks noGrp="1"/>
          </p:cNvSpPr>
          <p:nvPr>
            <p:ph idx="1"/>
          </p:nvPr>
        </p:nvSpPr>
        <p:spPr/>
        <p:txBody>
          <a:bodyPr>
            <a:noAutofit/>
          </a:bodyPr>
          <a:lstStyle/>
          <a:p>
            <a:r>
              <a:rPr lang="en-US" dirty="0"/>
              <a:t>A </a:t>
            </a:r>
            <a:r>
              <a:rPr lang="en-US" b="1" dirty="0"/>
              <a:t>technical support specialist </a:t>
            </a:r>
            <a:r>
              <a:rPr lang="en-US" dirty="0"/>
              <a:t>troubleshoots hardware and software problems. Good interpersonal skills and patience are required for this job.</a:t>
            </a:r>
          </a:p>
          <a:p>
            <a:r>
              <a:rPr lang="en-US" dirty="0"/>
              <a:t>A </a:t>
            </a:r>
            <a:r>
              <a:rPr lang="en-US" b="1" dirty="0"/>
              <a:t>Web site developer </a:t>
            </a:r>
            <a:r>
              <a:rPr lang="en-US" dirty="0"/>
              <a:t>creates, tests, posts, and modifies Web pages. A good sense of design and artistic talent are required for this job, along with an understanding of how people use graphical user interfaces. Familiarity with Web tools, such as HTML and JavaScript, is becoming more important for this job, as is a knowledge of computer programming and database management.</a:t>
            </a:r>
          </a:p>
        </p:txBody>
      </p:sp>
    </p:spTree>
    <p:extLst>
      <p:ext uri="{BB962C8B-B14F-4D97-AF65-F5344CB8AC3E}">
        <p14:creationId xmlns:p14="http://schemas.microsoft.com/office/powerpoint/2010/main" val="4662554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Jobs and Salaries (10 of 12)</a:t>
            </a:r>
          </a:p>
        </p:txBody>
      </p:sp>
      <p:sp>
        <p:nvSpPr>
          <p:cNvPr id="3" name="Content Placeholder 2"/>
          <p:cNvSpPr>
            <a:spLocks noGrp="1"/>
          </p:cNvSpPr>
          <p:nvPr>
            <p:ph idx="1"/>
          </p:nvPr>
        </p:nvSpPr>
        <p:spPr/>
        <p:txBody>
          <a:bodyPr>
            <a:noAutofit/>
          </a:bodyPr>
          <a:lstStyle/>
          <a:p>
            <a:pPr>
              <a:tabLst>
                <a:tab pos="8458200" algn="l"/>
              </a:tabLst>
            </a:pPr>
            <a:r>
              <a:rPr lang="en-US" dirty="0"/>
              <a:t>A </a:t>
            </a:r>
            <a:r>
              <a:rPr lang="en-US" b="1" dirty="0"/>
              <a:t>social networking analyst </a:t>
            </a:r>
            <a:r>
              <a:rPr lang="en-US" dirty="0"/>
              <a:t>manages an organization's online reputation by establishing and maintaining social media sites and evaluating analytics to support its mission. This occupation requires familiarity with social networking sites and an ability to interpret statistical metrics obtained from analytical tools.</a:t>
            </a:r>
          </a:p>
        </p:txBody>
      </p:sp>
    </p:spTree>
    <p:extLst>
      <p:ext uri="{BB962C8B-B14F-4D97-AF65-F5344CB8AC3E}">
        <p14:creationId xmlns:p14="http://schemas.microsoft.com/office/powerpoint/2010/main" val="17273610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1869" y="127000"/>
            <a:ext cx="8032638" cy="721874"/>
          </a:xfrm>
        </p:spPr>
        <p:txBody>
          <a:bodyPr/>
          <a:lstStyle/>
          <a:p>
            <a:r>
              <a:rPr lang="en-US" dirty="0"/>
              <a:t>Jobs and Salaries (11 of 12)</a:t>
            </a:r>
          </a:p>
        </p:txBody>
      </p:sp>
      <p:sp>
        <p:nvSpPr>
          <p:cNvPr id="5" name="Content Placeholder 4"/>
          <p:cNvSpPr>
            <a:spLocks noGrp="1"/>
          </p:cNvSpPr>
          <p:nvPr>
            <p:ph type="body" sz="half" idx="2"/>
          </p:nvPr>
        </p:nvSpPr>
        <p:spPr>
          <a:xfrm>
            <a:off x="285750" y="1066800"/>
            <a:ext cx="8686800" cy="2952890"/>
          </a:xfrm>
        </p:spPr>
        <p:txBody>
          <a:bodyPr>
            <a:noAutofit/>
          </a:bodyPr>
          <a:lstStyle/>
          <a:p>
            <a:pPr marL="457200" indent="-457200">
              <a:buFont typeface="Arial" pitchFamily="34" charset="0"/>
              <a:buChar char="•"/>
            </a:pPr>
            <a:r>
              <a:rPr lang="en-US" sz="2600" dirty="0"/>
              <a:t>The U.S. Bureau of Labor and Statistics predicts that in the decade 2012–2022, employment in the information and technology sector could grow by 18%, generating 650,000 new jobs</a:t>
            </a:r>
          </a:p>
          <a:p>
            <a:pPr marL="457200" indent="-457200">
              <a:buFont typeface="Arial" pitchFamily="34" charset="0"/>
              <a:buChar char="•"/>
            </a:pPr>
            <a:r>
              <a:rPr lang="en-US" sz="2600" dirty="0"/>
              <a:t>An unknown number of these jobs will be outsourced, which may negatively affect U.S. workers but will benefit offshore workers</a:t>
            </a:r>
          </a:p>
        </p:txBody>
      </p:sp>
      <p:pic>
        <p:nvPicPr>
          <p:cNvPr id="6" name="Picture 5" descr="An illustration with two sections depicts the IT workplaces with corporate cultures. Section one depicts the photo of a group of people at a conference at IBM London office. Section two depicts the photo of “Google Dublin” office with people sitting in a more informal atmosphere with tables arounds a pool table."/>
          <p:cNvPicPr>
            <a:picLocks noChangeAspect="1"/>
          </p:cNvPicPr>
          <p:nvPr/>
        </p:nvPicPr>
        <p:blipFill>
          <a:blip r:embed="rId2" cstate="print"/>
          <a:stretch>
            <a:fillRect/>
          </a:stretch>
        </p:blipFill>
        <p:spPr>
          <a:xfrm>
            <a:off x="2717279" y="4076840"/>
            <a:ext cx="3937521" cy="2118715"/>
          </a:xfrm>
          <a:prstGeom prst="rect">
            <a:avLst/>
          </a:prstGeom>
        </p:spPr>
      </p:pic>
    </p:spTree>
    <p:extLst>
      <p:ext uri="{BB962C8B-B14F-4D97-AF65-F5344CB8AC3E}">
        <p14:creationId xmlns:p14="http://schemas.microsoft.com/office/powerpoint/2010/main" val="1682211860"/>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Jobs and Salaries (12 of 12)</a:t>
            </a:r>
          </a:p>
        </p:txBody>
      </p:sp>
      <p:sp>
        <p:nvSpPr>
          <p:cNvPr id="3" name="Content Placeholder 2"/>
          <p:cNvSpPr>
            <a:spLocks noGrp="1"/>
          </p:cNvSpPr>
          <p:nvPr>
            <p:ph idx="1"/>
          </p:nvPr>
        </p:nvSpPr>
        <p:spPr>
          <a:xfrm>
            <a:off x="228600" y="1200150"/>
            <a:ext cx="8763000" cy="4983163"/>
          </a:xfrm>
        </p:spPr>
        <p:txBody>
          <a:bodyPr>
            <a:normAutofit lnSpcReduction="10000"/>
          </a:bodyPr>
          <a:lstStyle/>
          <a:p>
            <a:r>
              <a:rPr lang="en-US" dirty="0"/>
              <a:t>Workers in many industries are interested in becoming a </a:t>
            </a:r>
            <a:r>
              <a:rPr lang="en-US" b="1" dirty="0"/>
              <a:t>telecommuter</a:t>
            </a:r>
            <a:r>
              <a:rPr lang="en-US" dirty="0"/>
              <a:t> who uses available technology to work from home or an off-site location</a:t>
            </a:r>
          </a:p>
          <a:p>
            <a:r>
              <a:rPr lang="en-US" dirty="0"/>
              <a:t>Telecommuters tend to be more productive and work longer hours because they have no commute time and are not interrupted by routine office chatter</a:t>
            </a:r>
          </a:p>
          <a:p>
            <a:r>
              <a:rPr lang="en-US" dirty="0"/>
              <a:t>Finding a job in the IT industry is similar to finding a job in most other industries</a:t>
            </a:r>
          </a:p>
          <a:p>
            <a:pPr marL="800100" lvl="1" indent="-342900">
              <a:lnSpc>
                <a:spcPct val="110000"/>
              </a:lnSpc>
            </a:pPr>
            <a:r>
              <a:rPr lang="en-US" dirty="0"/>
              <a:t>Use online job listing sites (Tech Jobs, ComputerJobs.com)</a:t>
            </a:r>
          </a:p>
          <a:p>
            <a:pPr marL="800100" lvl="1" indent="-342900">
              <a:lnSpc>
                <a:spcPct val="110000"/>
              </a:lnSpc>
            </a:pPr>
            <a:r>
              <a:rPr lang="en-US" dirty="0"/>
              <a:t>Network (in person or via email)</a:t>
            </a:r>
          </a:p>
          <a:p>
            <a:pPr marL="800100" lvl="1" indent="-342900">
              <a:lnSpc>
                <a:spcPct val="110000"/>
              </a:lnSpc>
            </a:pPr>
            <a:r>
              <a:rPr lang="en-US" dirty="0"/>
              <a:t>Use social networking tools (LinkedIn)</a:t>
            </a:r>
          </a:p>
        </p:txBody>
      </p:sp>
    </p:spTree>
    <p:extLst>
      <p:ext uri="{BB962C8B-B14F-4D97-AF65-F5344CB8AC3E}">
        <p14:creationId xmlns:p14="http://schemas.microsoft.com/office/powerpoint/2010/main" val="35228907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Education (1 of 4)</a:t>
            </a:r>
          </a:p>
        </p:txBody>
      </p:sp>
      <p:sp>
        <p:nvSpPr>
          <p:cNvPr id="3" name="Content Placeholder 2"/>
          <p:cNvSpPr>
            <a:spLocks noGrp="1"/>
          </p:cNvSpPr>
          <p:nvPr>
            <p:ph idx="1"/>
          </p:nvPr>
        </p:nvSpPr>
        <p:spPr>
          <a:xfrm>
            <a:off x="228600" y="1200150"/>
            <a:ext cx="8763000" cy="4983163"/>
          </a:xfrm>
        </p:spPr>
        <p:txBody>
          <a:bodyPr>
            <a:normAutofit/>
          </a:bodyPr>
          <a:lstStyle/>
          <a:p>
            <a:r>
              <a:rPr lang="en-US" dirty="0"/>
              <a:t>Computer science is only one of many computer-related degrees that colleges and universities offer</a:t>
            </a:r>
          </a:p>
          <a:p>
            <a:r>
              <a:rPr lang="en-US" dirty="0"/>
              <a:t>According to the Association for Computing Machinery (ACM), there are five major computing disciplines:</a:t>
            </a:r>
          </a:p>
          <a:p>
            <a:pPr lvl="1"/>
            <a:r>
              <a:rPr lang="en-US" dirty="0"/>
              <a:t>Computer engineering</a:t>
            </a:r>
          </a:p>
          <a:p>
            <a:pPr lvl="1"/>
            <a:r>
              <a:rPr lang="en-US" dirty="0"/>
              <a:t>Computer science</a:t>
            </a:r>
          </a:p>
          <a:p>
            <a:pPr lvl="1"/>
            <a:r>
              <a:rPr lang="en-US" dirty="0"/>
              <a:t>Information systems</a:t>
            </a:r>
          </a:p>
          <a:p>
            <a:pPr lvl="1"/>
            <a:r>
              <a:rPr lang="en-US" dirty="0"/>
              <a:t>Information technology</a:t>
            </a:r>
          </a:p>
          <a:p>
            <a:pPr lvl="1"/>
            <a:r>
              <a:rPr lang="en-US" dirty="0"/>
              <a:t>Software engineering</a:t>
            </a:r>
            <a:endParaRPr lang="en-US" sz="3200" dirty="0"/>
          </a:p>
        </p:txBody>
      </p:sp>
    </p:spTree>
    <p:extLst>
      <p:ext uri="{BB962C8B-B14F-4D97-AF65-F5344CB8AC3E}">
        <p14:creationId xmlns:p14="http://schemas.microsoft.com/office/powerpoint/2010/main" val="14342982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44066"/>
            <a:ext cx="8032638" cy="882629"/>
          </a:xfrm>
        </p:spPr>
        <p:txBody>
          <a:bodyPr/>
          <a:lstStyle/>
          <a:p>
            <a:r>
              <a:rPr lang="en-US" dirty="0"/>
              <a:t>Education (2 of 4)</a:t>
            </a:r>
          </a:p>
        </p:txBody>
      </p:sp>
      <p:graphicFrame>
        <p:nvGraphicFramePr>
          <p:cNvPr id="4" name="Table 2"/>
          <p:cNvGraphicFramePr>
            <a:graphicFrameLocks noGrp="1"/>
          </p:cNvGraphicFramePr>
          <p:nvPr>
            <p:ph idx="4294967295"/>
            <p:extLst>
              <p:ext uri="{D42A27DB-BD31-4B8C-83A1-F6EECF244321}">
                <p14:modId xmlns:p14="http://schemas.microsoft.com/office/powerpoint/2010/main" val="1710627138"/>
              </p:ext>
            </p:extLst>
          </p:nvPr>
        </p:nvGraphicFramePr>
        <p:xfrm>
          <a:off x="381000" y="1371600"/>
          <a:ext cx="8420100" cy="3657600"/>
        </p:xfrm>
        <a:graphic>
          <a:graphicData uri="http://schemas.openxmlformats.org/drawingml/2006/table">
            <a:tbl>
              <a:tblPr firstRow="1" bandRow="1">
                <a:tableStyleId>{5940675A-B579-460E-94D1-54222C63F5DA}</a:tableStyleId>
              </a:tblPr>
              <a:tblGrid>
                <a:gridCol w="2647950">
                  <a:extLst>
                    <a:ext uri="{9D8B030D-6E8A-4147-A177-3AD203B41FA5}">
                      <a16:colId xmlns:a16="http://schemas.microsoft.com/office/drawing/2014/main" val="20000"/>
                    </a:ext>
                  </a:extLst>
                </a:gridCol>
                <a:gridCol w="2965450">
                  <a:extLst>
                    <a:ext uri="{9D8B030D-6E8A-4147-A177-3AD203B41FA5}">
                      <a16:colId xmlns:a16="http://schemas.microsoft.com/office/drawing/2014/main" val="20001"/>
                    </a:ext>
                  </a:extLst>
                </a:gridCol>
                <a:gridCol w="2806700">
                  <a:extLst>
                    <a:ext uri="{9D8B030D-6E8A-4147-A177-3AD203B41FA5}">
                      <a16:colId xmlns:a16="http://schemas.microsoft.com/office/drawing/2014/main" val="20002"/>
                    </a:ext>
                  </a:extLst>
                </a:gridCol>
              </a:tblGrid>
              <a:tr h="143425">
                <a:tc>
                  <a:txBody>
                    <a:bodyPr/>
                    <a:lstStyle/>
                    <a:p>
                      <a:pPr algn="ctr"/>
                      <a:r>
                        <a:rPr lang="en-US" sz="1200" b="1" kern="1200" dirty="0">
                          <a:solidFill>
                            <a:schemeClr val="bg1"/>
                          </a:solidFill>
                          <a:effectLst/>
                          <a:latin typeface="Arial" panose="020B0604020202020204" pitchFamily="34" charset="0"/>
                          <a:cs typeface="Arial" panose="020B0604020202020204" pitchFamily="34" charset="0"/>
                        </a:rPr>
                        <a:t>DEGREE</a:t>
                      </a:r>
                      <a:endParaRPr lang="en-US" sz="1200" b="1" dirty="0">
                        <a:solidFill>
                          <a:schemeClr val="bg1"/>
                        </a:solidFill>
                        <a:latin typeface="Arial" panose="020B0604020202020204" pitchFamily="34" charset="0"/>
                        <a:cs typeface="Arial" panose="020B0604020202020204" pitchFamily="34" charset="0"/>
                      </a:endParaRPr>
                    </a:p>
                  </a:txBody>
                  <a:tcPr anchor="ctr">
                    <a:solidFill>
                      <a:srgbClr val="845951"/>
                    </a:solidFill>
                  </a:tcPr>
                </a:tc>
                <a:tc>
                  <a:txBody>
                    <a:bodyPr/>
                    <a:lstStyle/>
                    <a:p>
                      <a:pPr algn="ctr"/>
                      <a:r>
                        <a:rPr lang="en-US" sz="1200" b="1" kern="1200" dirty="0">
                          <a:solidFill>
                            <a:schemeClr val="bg1"/>
                          </a:solidFill>
                          <a:effectLst/>
                          <a:latin typeface="Arial" panose="020B0604020202020204" pitchFamily="34" charset="0"/>
                          <a:cs typeface="Arial" panose="020B0604020202020204" pitchFamily="34" charset="0"/>
                        </a:rPr>
                        <a:t>CURRICULUM</a:t>
                      </a:r>
                      <a:endParaRPr lang="en-US" sz="1200" b="1" dirty="0">
                        <a:solidFill>
                          <a:schemeClr val="bg1"/>
                        </a:solidFill>
                        <a:latin typeface="Arial" panose="020B0604020202020204" pitchFamily="34" charset="0"/>
                        <a:cs typeface="Arial" panose="020B0604020202020204" pitchFamily="34" charset="0"/>
                      </a:endParaRPr>
                    </a:p>
                  </a:txBody>
                  <a:tcPr anchor="ctr">
                    <a:solidFill>
                      <a:srgbClr val="845951"/>
                    </a:solidFill>
                  </a:tcPr>
                </a:tc>
                <a:tc>
                  <a:txBody>
                    <a:bodyPr/>
                    <a:lstStyle/>
                    <a:p>
                      <a:pPr algn="ctr"/>
                      <a:r>
                        <a:rPr lang="en-US" sz="1200" b="1" kern="1200" dirty="0">
                          <a:solidFill>
                            <a:schemeClr val="bg1"/>
                          </a:solidFill>
                          <a:effectLst/>
                          <a:latin typeface="Arial" panose="020B0604020202020204" pitchFamily="34" charset="0"/>
                          <a:cs typeface="Arial" panose="020B0604020202020204" pitchFamily="34" charset="0"/>
                        </a:rPr>
                        <a:t>CAREERS</a:t>
                      </a:r>
                      <a:endParaRPr lang="en-US" sz="1200" b="1" dirty="0">
                        <a:solidFill>
                          <a:schemeClr val="bg1"/>
                        </a:solidFill>
                        <a:latin typeface="Arial" panose="020B0604020202020204" pitchFamily="34" charset="0"/>
                        <a:cs typeface="Arial" panose="020B0604020202020204" pitchFamily="34" charset="0"/>
                      </a:endParaRPr>
                    </a:p>
                  </a:txBody>
                  <a:tcPr anchor="ctr">
                    <a:solidFill>
                      <a:srgbClr val="845951"/>
                    </a:solidFill>
                  </a:tcPr>
                </a:tc>
                <a:extLst>
                  <a:ext uri="{0D108BD9-81ED-4DB2-BD59-A6C34878D82A}">
                    <a16:rowId xmlns:a16="http://schemas.microsoft.com/office/drawing/2014/main" val="10000"/>
                  </a:ext>
                </a:extLst>
              </a:tr>
              <a:tr h="874945">
                <a:tc>
                  <a:txBody>
                    <a:bodyPr/>
                    <a:lstStyle/>
                    <a:p>
                      <a:r>
                        <a:rPr lang="en-US" sz="1200" kern="1200" dirty="0">
                          <a:effectLst/>
                          <a:latin typeface="Arial" panose="020B0604020202020204" pitchFamily="34" charset="0"/>
                          <a:cs typeface="Arial" panose="020B0604020202020204" pitchFamily="34" charset="0"/>
                        </a:rPr>
                        <a:t>Computer engineering focuses on the design of computer hardware and peripheral</a:t>
                      </a:r>
                      <a:r>
                        <a:rPr lang="en-US" sz="1200" kern="1200" baseline="0" dirty="0">
                          <a:effectLst/>
                          <a:latin typeface="Arial" panose="020B0604020202020204" pitchFamily="34" charset="0"/>
                          <a:cs typeface="Arial" panose="020B0604020202020204" pitchFamily="34" charset="0"/>
                        </a:rPr>
                        <a:t> </a:t>
                      </a:r>
                      <a:r>
                        <a:rPr lang="en-US" sz="1200" kern="1200" dirty="0">
                          <a:effectLst/>
                          <a:latin typeface="Arial" panose="020B0604020202020204" pitchFamily="34" charset="0"/>
                          <a:cs typeface="Arial" panose="020B0604020202020204" pitchFamily="34" charset="0"/>
                        </a:rPr>
                        <a:t>devices, often at the chip level.</a:t>
                      </a:r>
                      <a:endParaRPr lang="en-US" sz="1200" dirty="0">
                        <a:latin typeface="Arial" panose="020B0604020202020204" pitchFamily="34" charset="0"/>
                        <a:cs typeface="Arial" panose="020B0604020202020204" pitchFamily="34" charset="0"/>
                      </a:endParaRPr>
                    </a:p>
                  </a:txBody>
                  <a:tcPr/>
                </a:tc>
                <a:tc>
                  <a:txBody>
                    <a:bodyPr/>
                    <a:lstStyle/>
                    <a:p>
                      <a:r>
                        <a:rPr lang="en-US" sz="1200" kern="1200" dirty="0">
                          <a:effectLst/>
                          <a:latin typeface="Arial" panose="020B0604020202020204" pitchFamily="34" charset="0"/>
                          <a:cs typeface="Arial" panose="020B0604020202020204" pitchFamily="34" charset="0"/>
                        </a:rPr>
                        <a:t>This degree involves basic studies in calculus,chemistry, engineering, physics, computer organization, logic design, computer architecture, microprocessor design, and signalprocessing.</a:t>
                      </a:r>
                      <a:endParaRPr lang="en-US" sz="1200" dirty="0">
                        <a:latin typeface="Arial" panose="020B0604020202020204" pitchFamily="34" charset="0"/>
                        <a:cs typeface="Arial" panose="020B0604020202020204" pitchFamily="34" charset="0"/>
                      </a:endParaRPr>
                    </a:p>
                  </a:txBody>
                  <a:tcPr/>
                </a:tc>
                <a:tc>
                  <a:txBody>
                    <a:bodyPr/>
                    <a:lstStyle/>
                    <a:p>
                      <a:r>
                        <a:rPr lang="en-US" sz="1200" kern="1200" dirty="0">
                          <a:effectLst/>
                          <a:latin typeface="Arial" panose="020B0604020202020204" pitchFamily="34" charset="0"/>
                          <a:cs typeface="Arial" panose="020B0604020202020204" pitchFamily="34" charset="0"/>
                        </a:rPr>
                        <a:t>Working at a chip manufacturer,</a:t>
                      </a:r>
                      <a:r>
                        <a:rPr lang="en-US" sz="1200" kern="1200" baseline="0" dirty="0">
                          <a:effectLst/>
                          <a:latin typeface="Arial" panose="020B0604020202020204" pitchFamily="34" charset="0"/>
                          <a:cs typeface="Arial" panose="020B0604020202020204" pitchFamily="34" charset="0"/>
                        </a:rPr>
                        <a:t> </a:t>
                      </a:r>
                      <a:r>
                        <a:rPr lang="en-US" sz="1200" kern="1200" dirty="0">
                          <a:effectLst/>
                          <a:latin typeface="Arial" panose="020B0604020202020204" pitchFamily="34" charset="0"/>
                          <a:cs typeface="Arial" panose="020B0604020202020204" pitchFamily="34" charset="0"/>
                        </a:rPr>
                        <a:t>such as Intel, Motorola, IBM, AMD,</a:t>
                      </a:r>
                      <a:r>
                        <a:rPr lang="en-US" sz="1200" kern="1200" baseline="0" dirty="0">
                          <a:effectLst/>
                          <a:latin typeface="Arial" panose="020B0604020202020204" pitchFamily="34" charset="0"/>
                          <a:cs typeface="Arial" panose="020B0604020202020204" pitchFamily="34" charset="0"/>
                        </a:rPr>
                        <a:t> </a:t>
                      </a:r>
                      <a:r>
                        <a:rPr lang="en-US" sz="1200" kern="1200" dirty="0">
                          <a:effectLst/>
                          <a:latin typeface="Arial" panose="020B0604020202020204" pitchFamily="34" charset="0"/>
                          <a:cs typeface="Arial" panose="020B0604020202020204" pitchFamily="34" charset="0"/>
                        </a:rPr>
                        <a:t>or Texas Instruments.</a:t>
                      </a:r>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1183555">
                <a:tc>
                  <a:txBody>
                    <a:bodyPr/>
                    <a:lstStyle/>
                    <a:p>
                      <a:endParaRPr lang="en-US" sz="1200" dirty="0">
                        <a:latin typeface="Arial" panose="020B0604020202020204" pitchFamily="34" charset="0"/>
                        <a:cs typeface="Arial" panose="020B0604020202020204" pitchFamily="34" charset="0"/>
                      </a:endParaRPr>
                    </a:p>
                  </a:txBody>
                  <a:tcPr/>
                </a:tc>
                <a:tc>
                  <a:txBody>
                    <a:bodyPr/>
                    <a:lstStyle/>
                    <a:p>
                      <a:r>
                        <a:rPr lang="en-US" sz="1200" kern="1200" dirty="0">
                          <a:effectLst/>
                          <a:latin typeface="Arial" panose="020B0604020202020204" pitchFamily="34" charset="0"/>
                          <a:cs typeface="Arial" panose="020B0604020202020204" pitchFamily="34" charset="0"/>
                        </a:rPr>
                        <a:t>Students learn how to design new computercircuits, microchips, and other electroniccomponents, plus they learn how to designnew computer instruction sets and combineelectronic or optical components to</a:t>
                      </a:r>
                      <a:r>
                        <a:rPr lang="en-US" sz="1200" kern="1200" baseline="0" dirty="0">
                          <a:effectLst/>
                          <a:latin typeface="Arial" panose="020B0604020202020204" pitchFamily="34" charset="0"/>
                          <a:cs typeface="Arial" panose="020B0604020202020204" pitchFamily="34" charset="0"/>
                        </a:rPr>
                        <a:t> </a:t>
                      </a:r>
                      <a:r>
                        <a:rPr lang="en-US" sz="1200" kern="1200" dirty="0">
                          <a:effectLst/>
                          <a:latin typeface="Arial" panose="020B0604020202020204" pitchFamily="34" charset="0"/>
                          <a:cs typeface="Arial" panose="020B0604020202020204" pitchFamily="34" charset="0"/>
                        </a:rPr>
                        <a:t>providepowerful, cost-effective computing.</a:t>
                      </a:r>
                    </a:p>
                  </a:txBody>
                  <a:tcPr/>
                </a:tc>
                <a:tc>
                  <a:txBody>
                    <a:bodyPr/>
                    <a:lstStyle/>
                    <a:p>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989245">
                <a:tc>
                  <a:txBody>
                    <a:bodyPr/>
                    <a:lstStyle/>
                    <a:p>
                      <a:r>
                        <a:rPr lang="en-US" sz="1200" kern="1200" dirty="0">
                          <a:solidFill>
                            <a:schemeClr val="tx1"/>
                          </a:solidFill>
                          <a:effectLst/>
                          <a:latin typeface="Arial" panose="020B0604020202020204" pitchFamily="34" charset="0"/>
                          <a:ea typeface="+mn-ea"/>
                          <a:cs typeface="Arial" panose="020B0604020202020204" pitchFamily="34" charset="0"/>
                        </a:rPr>
                        <a:t>Computer science focuses on</a:t>
                      </a:r>
                      <a:r>
                        <a:rPr lang="en-US" sz="1200" kern="1200" baseline="0" dirty="0">
                          <a:solidFill>
                            <a:schemeClr val="tx1"/>
                          </a:solidFill>
                          <a:effectLst/>
                          <a:latin typeface="Arial" panose="020B0604020202020204" pitchFamily="34" charset="0"/>
                          <a:ea typeface="+mn-ea"/>
                          <a:cs typeface="Arial" panose="020B0604020202020204" pitchFamily="34" charset="0"/>
                        </a:rPr>
                        <a:t>  </a:t>
                      </a:r>
                      <a:r>
                        <a:rPr lang="en-US" sz="1200" kern="1200" dirty="0">
                          <a:solidFill>
                            <a:schemeClr val="tx1"/>
                          </a:solidFill>
                          <a:effectLst/>
                          <a:latin typeface="Arial" panose="020B0604020202020204" pitchFamily="34" charset="0"/>
                          <a:ea typeface="+mn-ea"/>
                          <a:cs typeface="Arial" panose="020B0604020202020204" pitchFamily="34" charset="0"/>
                        </a:rPr>
                        <a:t>computer architecture and</a:t>
                      </a:r>
                      <a:r>
                        <a:rPr lang="en-US" sz="1200" kern="1200" baseline="0" dirty="0">
                          <a:solidFill>
                            <a:schemeClr val="tx1"/>
                          </a:solidFill>
                          <a:effectLst/>
                          <a:latin typeface="Arial" panose="020B0604020202020204" pitchFamily="34" charset="0"/>
                          <a:ea typeface="+mn-ea"/>
                          <a:cs typeface="Arial" panose="020B0604020202020204" pitchFamily="34" charset="0"/>
                        </a:rPr>
                        <a:t> </a:t>
                      </a:r>
                      <a:r>
                        <a:rPr lang="en-US" sz="1200" kern="1200" dirty="0">
                          <a:solidFill>
                            <a:schemeClr val="tx1"/>
                          </a:solidFill>
                          <a:effectLst/>
                          <a:latin typeface="Arial" panose="020B0604020202020204" pitchFamily="34" charset="0"/>
                          <a:ea typeface="+mn-ea"/>
                          <a:cs typeface="Arial" panose="020B0604020202020204" pitchFamily="34" charset="0"/>
                        </a:rPr>
                        <a:t>how to program computers to</a:t>
                      </a:r>
                      <a:r>
                        <a:rPr lang="en-US" sz="1200" kern="1200" baseline="0" dirty="0">
                          <a:solidFill>
                            <a:schemeClr val="tx1"/>
                          </a:solidFill>
                          <a:effectLst/>
                          <a:latin typeface="Arial" panose="020B0604020202020204" pitchFamily="34" charset="0"/>
                          <a:ea typeface="+mn-ea"/>
                          <a:cs typeface="Arial" panose="020B0604020202020204" pitchFamily="34" charset="0"/>
                        </a:rPr>
                        <a:t> </a:t>
                      </a:r>
                      <a:r>
                        <a:rPr lang="en-US" sz="1200" kern="1200" dirty="0">
                          <a:solidFill>
                            <a:schemeClr val="tx1"/>
                          </a:solidFill>
                          <a:effectLst/>
                          <a:latin typeface="Arial" panose="020B0604020202020204" pitchFamily="34" charset="0"/>
                          <a:ea typeface="+mn-ea"/>
                          <a:cs typeface="Arial" panose="020B0604020202020204" pitchFamily="34" charset="0"/>
                        </a:rPr>
                        <a:t>make them work effectively</a:t>
                      </a:r>
                    </a:p>
                    <a:p>
                      <a:r>
                        <a:rPr lang="en-US" sz="1200" kern="1200" dirty="0">
                          <a:solidFill>
                            <a:schemeClr val="tx1"/>
                          </a:solidFill>
                          <a:effectLst/>
                          <a:latin typeface="Arial" panose="020B0604020202020204" pitchFamily="34" charset="0"/>
                          <a:ea typeface="+mn-ea"/>
                          <a:cs typeface="Arial" panose="020B0604020202020204" pitchFamily="34" charset="0"/>
                        </a:rPr>
                        <a:t>and efficiently.</a:t>
                      </a:r>
                      <a:endParaRPr lang="en-US" sz="1200" dirty="0">
                        <a:latin typeface="Arial" panose="020B0604020202020204" pitchFamily="34" charset="0"/>
                        <a:cs typeface="Arial" panose="020B0604020202020204" pitchFamily="34" charset="0"/>
                      </a:endParaRPr>
                    </a:p>
                  </a:txBody>
                  <a:tcPr/>
                </a:tc>
                <a:tc>
                  <a:txBody>
                    <a:bodyPr/>
                    <a:lstStyle/>
                    <a:p>
                      <a:r>
                        <a:rPr lang="en-US" sz="1200" dirty="0">
                          <a:latin typeface="Arial" panose="020B0604020202020204" pitchFamily="34" charset="0"/>
                          <a:cs typeface="Arial" panose="020B0604020202020204" pitchFamily="34" charset="0"/>
                        </a:rPr>
                        <a:t>This degree involves courses in</a:t>
                      </a:r>
                      <a:r>
                        <a:rPr lang="en-US" sz="1200" baseline="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programming,</a:t>
                      </a:r>
                      <a:r>
                        <a:rPr lang="en-US" sz="1200" baseline="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algorithms, software development, computer</a:t>
                      </a:r>
                      <a:r>
                        <a:rPr lang="en-US" sz="1200" baseline="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architecture, data representation, logic design,</a:t>
                      </a:r>
                      <a:r>
                        <a:rPr lang="en-US" sz="1200" baseline="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calculus, discrete math, and physics.</a:t>
                      </a:r>
                    </a:p>
                  </a:txBody>
                  <a:tcPr/>
                </a:tc>
                <a:tc>
                  <a:txBody>
                    <a:bodyPr/>
                    <a:lstStyle/>
                    <a:p>
                      <a:r>
                        <a:rPr lang="en-US" sz="1200" kern="1200" dirty="0">
                          <a:solidFill>
                            <a:schemeClr val="tx1"/>
                          </a:solidFill>
                          <a:effectLst/>
                          <a:latin typeface="Arial" panose="020B0604020202020204" pitchFamily="34" charset="0"/>
                          <a:ea typeface="+mn-ea"/>
                          <a:cs typeface="Arial" panose="020B0604020202020204" pitchFamily="34" charset="0"/>
                        </a:rPr>
                        <a:t>Computer programmers, with good</a:t>
                      </a:r>
                      <a:r>
                        <a:rPr lang="en-US" sz="1200" kern="1200" baseline="0" dirty="0">
                          <a:solidFill>
                            <a:schemeClr val="tx1"/>
                          </a:solidFill>
                          <a:effectLst/>
                          <a:latin typeface="Arial" panose="020B0604020202020204" pitchFamily="34" charset="0"/>
                          <a:ea typeface="+mn-ea"/>
                          <a:cs typeface="Arial" panose="020B0604020202020204" pitchFamily="34" charset="0"/>
                        </a:rPr>
                        <a:t> </a:t>
                      </a:r>
                      <a:r>
                        <a:rPr lang="en-US" sz="1200" kern="1200" dirty="0">
                          <a:solidFill>
                            <a:schemeClr val="tx1"/>
                          </a:solidFill>
                          <a:effectLst/>
                          <a:latin typeface="Arial" panose="020B0604020202020204" pitchFamily="34" charset="0"/>
                          <a:ea typeface="+mn-ea"/>
                          <a:cs typeface="Arial" panose="020B0604020202020204" pitchFamily="34" charset="0"/>
                        </a:rPr>
                        <a:t>possibilities for advancement to</a:t>
                      </a:r>
                    </a:p>
                    <a:p>
                      <a:r>
                        <a:rPr lang="en-US" sz="1200" kern="1200" dirty="0">
                          <a:solidFill>
                            <a:schemeClr val="tx1"/>
                          </a:solidFill>
                          <a:effectLst/>
                          <a:latin typeface="Arial" panose="020B0604020202020204" pitchFamily="34" charset="0"/>
                          <a:ea typeface="+mn-ea"/>
                          <a:cs typeface="Arial" panose="020B0604020202020204" pitchFamily="34" charset="0"/>
                        </a:rPr>
                        <a:t>software engineers, object-oriented/ GUI developers, and project</a:t>
                      </a:r>
                      <a:r>
                        <a:rPr lang="en-US" sz="1200" kern="1200" baseline="0" dirty="0">
                          <a:solidFill>
                            <a:schemeClr val="tx1"/>
                          </a:solidFill>
                          <a:effectLst/>
                          <a:latin typeface="Arial" panose="020B0604020202020204" pitchFamily="34" charset="0"/>
                          <a:ea typeface="+mn-ea"/>
                          <a:cs typeface="Arial" panose="020B0604020202020204" pitchFamily="34" charset="0"/>
                        </a:rPr>
                        <a:t> </a:t>
                      </a:r>
                      <a:r>
                        <a:rPr lang="en-US" sz="1200" kern="1200" dirty="0">
                          <a:solidFill>
                            <a:schemeClr val="tx1"/>
                          </a:solidFill>
                          <a:effectLst/>
                          <a:latin typeface="Arial" panose="020B0604020202020204" pitchFamily="34" charset="0"/>
                          <a:ea typeface="+mn-ea"/>
                          <a:cs typeface="Arial" panose="020B0604020202020204" pitchFamily="34" charset="0"/>
                        </a:rPr>
                        <a:t>managers in technical applications development.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15184462"/>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00954"/>
            <a:ext cx="8032638" cy="733237"/>
          </a:xfrm>
        </p:spPr>
        <p:txBody>
          <a:bodyPr/>
          <a:lstStyle/>
          <a:p>
            <a:r>
              <a:rPr lang="en-US" dirty="0"/>
              <a:t>Education (3 of 4)</a:t>
            </a:r>
          </a:p>
        </p:txBody>
      </p:sp>
      <p:graphicFrame>
        <p:nvGraphicFramePr>
          <p:cNvPr id="4" name="Table 4"/>
          <p:cNvGraphicFramePr>
            <a:graphicFrameLocks noGrp="1"/>
          </p:cNvGraphicFramePr>
          <p:nvPr>
            <p:ph idx="4294967295"/>
            <p:extLst>
              <p:ext uri="{D42A27DB-BD31-4B8C-83A1-F6EECF244321}">
                <p14:modId xmlns:p14="http://schemas.microsoft.com/office/powerpoint/2010/main" val="434623021"/>
              </p:ext>
            </p:extLst>
          </p:nvPr>
        </p:nvGraphicFramePr>
        <p:xfrm>
          <a:off x="152400" y="1226888"/>
          <a:ext cx="8763000" cy="3205480"/>
        </p:xfrm>
        <a:graphic>
          <a:graphicData uri="http://schemas.openxmlformats.org/drawingml/2006/table">
            <a:tbl>
              <a:tblPr firstRow="1" bandRow="1">
                <a:tableStyleId>{5940675A-B579-460E-94D1-54222C63F5DA}</a:tableStyleId>
              </a:tblPr>
              <a:tblGrid>
                <a:gridCol w="2453640">
                  <a:extLst>
                    <a:ext uri="{9D8B030D-6E8A-4147-A177-3AD203B41FA5}">
                      <a16:colId xmlns:a16="http://schemas.microsoft.com/office/drawing/2014/main" val="20000"/>
                    </a:ext>
                  </a:extLst>
                </a:gridCol>
                <a:gridCol w="338836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2"/>
                    </a:ext>
                  </a:extLst>
                </a:gridCol>
              </a:tblGrid>
              <a:tr h="370840">
                <a:tc>
                  <a:txBody>
                    <a:bodyPr/>
                    <a:lstStyle/>
                    <a:p>
                      <a:pPr algn="ctr"/>
                      <a:r>
                        <a:rPr lang="en-US" sz="1200" b="1" kern="1200" dirty="0">
                          <a:solidFill>
                            <a:schemeClr val="bg1"/>
                          </a:solidFill>
                          <a:effectLst/>
                          <a:latin typeface="Arial" panose="020B0604020202020204" pitchFamily="34" charset="0"/>
                          <a:cs typeface="Arial" panose="020B0604020202020204" pitchFamily="34" charset="0"/>
                        </a:rPr>
                        <a:t>DEGREE</a:t>
                      </a:r>
                      <a:endParaRPr lang="en-US" sz="1200" b="1" dirty="0">
                        <a:solidFill>
                          <a:schemeClr val="bg1"/>
                        </a:solidFill>
                        <a:latin typeface="Arial" panose="020B0604020202020204" pitchFamily="34" charset="0"/>
                        <a:cs typeface="Arial" panose="020B0604020202020204" pitchFamily="34" charset="0"/>
                      </a:endParaRPr>
                    </a:p>
                  </a:txBody>
                  <a:tcPr anchor="ctr">
                    <a:solidFill>
                      <a:srgbClr val="845951"/>
                    </a:solidFill>
                  </a:tcPr>
                </a:tc>
                <a:tc>
                  <a:txBody>
                    <a:bodyPr/>
                    <a:lstStyle/>
                    <a:p>
                      <a:pPr algn="ctr"/>
                      <a:r>
                        <a:rPr lang="en-US" sz="1200" b="1" kern="1200" dirty="0">
                          <a:solidFill>
                            <a:schemeClr val="bg1"/>
                          </a:solidFill>
                          <a:effectLst/>
                          <a:latin typeface="Arial" panose="020B0604020202020204" pitchFamily="34" charset="0"/>
                          <a:cs typeface="Arial" panose="020B0604020202020204" pitchFamily="34" charset="0"/>
                        </a:rPr>
                        <a:t>CURRICULUM</a:t>
                      </a:r>
                      <a:endParaRPr lang="en-US" sz="1200" b="1" dirty="0">
                        <a:solidFill>
                          <a:schemeClr val="bg1"/>
                        </a:solidFill>
                        <a:latin typeface="Arial" panose="020B0604020202020204" pitchFamily="34" charset="0"/>
                        <a:cs typeface="Arial" panose="020B0604020202020204" pitchFamily="34" charset="0"/>
                      </a:endParaRPr>
                    </a:p>
                  </a:txBody>
                  <a:tcPr anchor="ctr">
                    <a:solidFill>
                      <a:srgbClr val="845951"/>
                    </a:solidFill>
                  </a:tcPr>
                </a:tc>
                <a:tc>
                  <a:txBody>
                    <a:bodyPr/>
                    <a:lstStyle/>
                    <a:p>
                      <a:pPr algn="ctr"/>
                      <a:r>
                        <a:rPr lang="en-US" sz="1200" b="1" kern="1200" dirty="0">
                          <a:solidFill>
                            <a:schemeClr val="bg1"/>
                          </a:solidFill>
                          <a:effectLst/>
                          <a:latin typeface="Arial" panose="020B0604020202020204" pitchFamily="34" charset="0"/>
                          <a:cs typeface="Arial" panose="020B0604020202020204" pitchFamily="34" charset="0"/>
                        </a:rPr>
                        <a:t>CAREERS</a:t>
                      </a:r>
                      <a:endParaRPr lang="en-US" sz="1200" b="1" dirty="0">
                        <a:solidFill>
                          <a:schemeClr val="bg1"/>
                        </a:solidFill>
                        <a:latin typeface="Arial" panose="020B0604020202020204" pitchFamily="34" charset="0"/>
                        <a:cs typeface="Arial" panose="020B0604020202020204" pitchFamily="34" charset="0"/>
                      </a:endParaRPr>
                    </a:p>
                  </a:txBody>
                  <a:tcPr anchor="ctr">
                    <a:solidFill>
                      <a:srgbClr val="845951"/>
                    </a:solidFill>
                  </a:tcPr>
                </a:tc>
                <a:extLst>
                  <a:ext uri="{0D108BD9-81ED-4DB2-BD59-A6C34878D82A}">
                    <a16:rowId xmlns:a16="http://schemas.microsoft.com/office/drawing/2014/main" val="10000"/>
                  </a:ext>
                </a:extLst>
              </a:tr>
              <a:tr h="939732">
                <a:tc>
                  <a:txBody>
                    <a:bodyPr/>
                    <a:lstStyle/>
                    <a:p>
                      <a:endParaRPr lang="en-US" sz="1200" kern="1200" dirty="0">
                        <a:effectLst/>
                        <a:latin typeface="Arial" panose="020B0604020202020204" pitchFamily="34" charset="0"/>
                        <a:cs typeface="Arial" panose="020B0604020202020204" pitchFamily="34" charset="0"/>
                      </a:endParaRPr>
                    </a:p>
                  </a:txBody>
                  <a:tcPr/>
                </a:tc>
                <a:tc>
                  <a:txBody>
                    <a:bodyPr/>
                    <a:lstStyle/>
                    <a:p>
                      <a:r>
                        <a:rPr lang="en-US" sz="1200" kern="1200" dirty="0">
                          <a:solidFill>
                            <a:schemeClr val="tx1"/>
                          </a:solidFill>
                          <a:effectLst/>
                          <a:latin typeface="Arial" panose="020B0604020202020204" pitchFamily="34" charset="0"/>
                          <a:ea typeface="+mn-ea"/>
                          <a:cs typeface="Arial" panose="020B0604020202020204" pitchFamily="34" charset="0"/>
                        </a:rPr>
                        <a:t>Students investigate the fundamental theories</a:t>
                      </a:r>
                      <a:r>
                        <a:rPr lang="en-US" sz="1200" kern="1200" baseline="0" dirty="0">
                          <a:solidFill>
                            <a:schemeClr val="tx1"/>
                          </a:solidFill>
                          <a:effectLst/>
                          <a:latin typeface="Arial" panose="020B0604020202020204" pitchFamily="34" charset="0"/>
                          <a:ea typeface="+mn-ea"/>
                          <a:cs typeface="Arial" panose="020B0604020202020204" pitchFamily="34" charset="0"/>
                        </a:rPr>
                        <a:t>  o</a:t>
                      </a:r>
                      <a:r>
                        <a:rPr lang="en-US" sz="1200" kern="1200" dirty="0">
                          <a:solidFill>
                            <a:schemeClr val="tx1"/>
                          </a:solidFill>
                          <a:effectLst/>
                          <a:latin typeface="Arial" panose="020B0604020202020204" pitchFamily="34" charset="0"/>
                          <a:ea typeface="+mn-ea"/>
                          <a:cs typeface="Arial" panose="020B0604020202020204" pitchFamily="34" charset="0"/>
                        </a:rPr>
                        <a:t>f how computers solve problems, and they</a:t>
                      </a:r>
                      <a:r>
                        <a:rPr lang="en-US" sz="1200" kern="1200" baseline="0" dirty="0">
                          <a:solidFill>
                            <a:schemeClr val="tx1"/>
                          </a:solidFill>
                          <a:effectLst/>
                          <a:latin typeface="Arial" panose="020B0604020202020204" pitchFamily="34" charset="0"/>
                          <a:ea typeface="+mn-ea"/>
                          <a:cs typeface="Arial" panose="020B0604020202020204" pitchFamily="34" charset="0"/>
                        </a:rPr>
                        <a:t> l</a:t>
                      </a:r>
                      <a:r>
                        <a:rPr lang="en-US" sz="1200" kern="1200" dirty="0">
                          <a:solidFill>
                            <a:schemeClr val="tx1"/>
                          </a:solidFill>
                          <a:effectLst/>
                          <a:latin typeface="Arial" panose="020B0604020202020204" pitchFamily="34" charset="0"/>
                          <a:ea typeface="+mn-ea"/>
                          <a:cs typeface="Arial" panose="020B0604020202020204" pitchFamily="34" charset="0"/>
                        </a:rPr>
                        <a:t>earn how to write application programs, system software, computer languages, and device</a:t>
                      </a:r>
                      <a:r>
                        <a:rPr lang="en-US" sz="1200" kern="1200" baseline="0" dirty="0">
                          <a:solidFill>
                            <a:schemeClr val="tx1"/>
                          </a:solidFill>
                          <a:effectLst/>
                          <a:latin typeface="Arial" panose="020B0604020202020204" pitchFamily="34" charset="0"/>
                          <a:ea typeface="+mn-ea"/>
                          <a:cs typeface="Arial" panose="020B0604020202020204" pitchFamily="34" charset="0"/>
                        </a:rPr>
                        <a:t>  de</a:t>
                      </a:r>
                      <a:r>
                        <a:rPr lang="en-US" sz="1200" kern="1200" dirty="0">
                          <a:solidFill>
                            <a:schemeClr val="tx1"/>
                          </a:solidFill>
                          <a:effectLst/>
                          <a:latin typeface="Arial" panose="020B0604020202020204" pitchFamily="34" charset="0"/>
                          <a:ea typeface="+mn-ea"/>
                          <a:cs typeface="Arial" panose="020B0604020202020204" pitchFamily="34" charset="0"/>
                        </a:rPr>
                        <a:t>rivers.</a:t>
                      </a:r>
                    </a:p>
                  </a:txBody>
                  <a:tcPr/>
                </a:tc>
                <a:tc>
                  <a:txBody>
                    <a:bodyPr/>
                    <a:lstStyle/>
                    <a:p>
                      <a:r>
                        <a:rPr lang="en-US" sz="1200" kern="1200" dirty="0">
                          <a:solidFill>
                            <a:schemeClr val="tx1"/>
                          </a:solidFill>
                          <a:effectLst/>
                          <a:latin typeface="Arial" panose="020B0604020202020204" pitchFamily="34" charset="0"/>
                          <a:ea typeface="+mn-ea"/>
                          <a:cs typeface="Arial" panose="020B0604020202020204" pitchFamily="34" charset="0"/>
                        </a:rPr>
                        <a:t>Also, theorists, inventors, and</a:t>
                      </a:r>
                      <a:r>
                        <a:rPr lang="en-US" sz="1200" kern="1200" baseline="0" dirty="0">
                          <a:solidFill>
                            <a:schemeClr val="tx1"/>
                          </a:solidFill>
                          <a:effectLst/>
                          <a:latin typeface="Arial" panose="020B0604020202020204" pitchFamily="34" charset="0"/>
                          <a:ea typeface="+mn-ea"/>
                          <a:cs typeface="Arial" panose="020B0604020202020204" pitchFamily="34" charset="0"/>
                        </a:rPr>
                        <a:t> r</a:t>
                      </a:r>
                      <a:r>
                        <a:rPr lang="en-US" sz="1200" kern="1200" dirty="0">
                          <a:solidFill>
                            <a:schemeClr val="tx1"/>
                          </a:solidFill>
                          <a:effectLst/>
                          <a:latin typeface="Arial" panose="020B0604020202020204" pitchFamily="34" charset="0"/>
                          <a:ea typeface="+mn-ea"/>
                          <a:cs typeface="Arial" panose="020B0604020202020204" pitchFamily="34" charset="0"/>
                        </a:rPr>
                        <a:t>esearchers in fields as diverse as</a:t>
                      </a:r>
                      <a:r>
                        <a:rPr lang="en-US" sz="1200" kern="1200" baseline="0" dirty="0">
                          <a:solidFill>
                            <a:schemeClr val="tx1"/>
                          </a:solidFill>
                          <a:effectLst/>
                          <a:latin typeface="Arial" panose="020B0604020202020204" pitchFamily="34" charset="0"/>
                          <a:ea typeface="+mn-ea"/>
                          <a:cs typeface="Arial" panose="020B0604020202020204" pitchFamily="34" charset="0"/>
                        </a:rPr>
                        <a:t> </a:t>
                      </a:r>
                      <a:r>
                        <a:rPr lang="en-US" sz="1200" kern="1200" dirty="0">
                          <a:solidFill>
                            <a:schemeClr val="tx1"/>
                          </a:solidFill>
                          <a:effectLst/>
                          <a:latin typeface="Arial" panose="020B0604020202020204" pitchFamily="34" charset="0"/>
                          <a:ea typeface="+mn-ea"/>
                          <a:cs typeface="Arial" panose="020B0604020202020204" pitchFamily="34" charset="0"/>
                        </a:rPr>
                        <a:t>artificial intelligence, virtual reality,</a:t>
                      </a:r>
                      <a:r>
                        <a:rPr lang="en-US" sz="1200" kern="1200" baseline="0" dirty="0">
                          <a:solidFill>
                            <a:schemeClr val="tx1"/>
                          </a:solidFill>
                          <a:effectLst/>
                          <a:latin typeface="Arial" panose="020B0604020202020204" pitchFamily="34" charset="0"/>
                          <a:ea typeface="+mn-ea"/>
                          <a:cs typeface="Arial" panose="020B0604020202020204" pitchFamily="34" charset="0"/>
                        </a:rPr>
                        <a:t> </a:t>
                      </a:r>
                      <a:r>
                        <a:rPr lang="en-US" sz="1200" kern="1200" dirty="0">
                          <a:solidFill>
                            <a:schemeClr val="tx1"/>
                          </a:solidFill>
                          <a:effectLst/>
                          <a:latin typeface="Arial" panose="020B0604020202020204" pitchFamily="34" charset="0"/>
                          <a:ea typeface="+mn-ea"/>
                          <a:cs typeface="Arial" panose="020B0604020202020204" pitchFamily="34" charset="0"/>
                        </a:rPr>
                        <a:t>and computer games.</a:t>
                      </a:r>
                    </a:p>
                  </a:txBody>
                  <a:tcPr/>
                </a:tc>
                <a:extLst>
                  <a:ext uri="{0D108BD9-81ED-4DB2-BD59-A6C34878D82A}">
                    <a16:rowId xmlns:a16="http://schemas.microsoft.com/office/drawing/2014/main" val="10001"/>
                  </a:ext>
                </a:extLst>
              </a:tr>
              <a:tr h="1054032">
                <a:tc>
                  <a:txBody>
                    <a:bodyPr/>
                    <a:lstStyle/>
                    <a:p>
                      <a:pPr marL="0" marR="0" algn="l">
                        <a:spcBef>
                          <a:spcPts val="0"/>
                        </a:spcBef>
                        <a:spcAft>
                          <a:spcPts val="0"/>
                        </a:spcAft>
                      </a:pPr>
                      <a:r>
                        <a:rPr lang="en-US" sz="1200" b="1" spc="35" dirty="0">
                          <a:solidFill>
                            <a:srgbClr val="000000"/>
                          </a:solidFill>
                          <a:effectLst/>
                          <a:latin typeface="Arial" panose="020B0604020202020204" pitchFamily="34" charset="0"/>
                          <a:ea typeface="Calibri"/>
                          <a:cs typeface="Arial" panose="020B0604020202020204" pitchFamily="34" charset="0"/>
                        </a:rPr>
                        <a:t>Information systems </a:t>
                      </a:r>
                      <a:r>
                        <a:rPr lang="en-US" sz="1200" spc="85" dirty="0">
                          <a:solidFill>
                            <a:srgbClr val="000000"/>
                          </a:solidFill>
                          <a:effectLst/>
                          <a:latin typeface="Arial" panose="020B0604020202020204" pitchFamily="34" charset="0"/>
                          <a:ea typeface="Calibri"/>
                          <a:cs typeface="Arial" panose="020B0604020202020204" pitchFamily="34" charset="0"/>
                        </a:rPr>
                        <a:t>degree</a:t>
                      </a:r>
                      <a:r>
                        <a:rPr lang="en-US" sz="1200" spc="0" baseline="0" dirty="0">
                          <a:solidFill>
                            <a:schemeClr val="tx1"/>
                          </a:solidFill>
                          <a:effectLst/>
                          <a:latin typeface="Arial" panose="020B0604020202020204" pitchFamily="34" charset="0"/>
                          <a:ea typeface="Calibri"/>
                          <a:cs typeface="Arial" panose="020B0604020202020204" pitchFamily="34" charset="0"/>
                        </a:rPr>
                        <a:t>  pr</a:t>
                      </a:r>
                      <a:r>
                        <a:rPr lang="en-US" sz="1200" spc="20" dirty="0">
                          <a:solidFill>
                            <a:srgbClr val="000000"/>
                          </a:solidFill>
                          <a:effectLst/>
                          <a:latin typeface="Arial" panose="020B0604020202020204" pitchFamily="34" charset="0"/>
                          <a:ea typeface="Calibri"/>
                          <a:cs typeface="Arial" panose="020B0604020202020204" pitchFamily="34" charset="0"/>
                        </a:rPr>
                        <a:t>ograms, typically offered</a:t>
                      </a:r>
                      <a:r>
                        <a:rPr lang="en-US" sz="1200" spc="0" baseline="0" dirty="0">
                          <a:solidFill>
                            <a:schemeClr val="tx1"/>
                          </a:solidFill>
                          <a:effectLst/>
                          <a:latin typeface="Arial" panose="020B0604020202020204" pitchFamily="34" charset="0"/>
                          <a:ea typeface="Calibri"/>
                          <a:cs typeface="Arial" panose="020B0604020202020204" pitchFamily="34" charset="0"/>
                        </a:rPr>
                        <a:t> by </a:t>
                      </a:r>
                      <a:r>
                        <a:rPr lang="en-US" sz="1200" spc="20" dirty="0">
                          <a:solidFill>
                            <a:srgbClr val="000000"/>
                          </a:solidFill>
                          <a:effectLst/>
                          <a:latin typeface="Arial" panose="020B0604020202020204" pitchFamily="34" charset="0"/>
                          <a:ea typeface="Calibri"/>
                          <a:cs typeface="Arial" panose="020B0604020202020204" pitchFamily="34" charset="0"/>
                        </a:rPr>
                        <a:t> a university's college of</a:t>
                      </a:r>
                      <a:r>
                        <a:rPr lang="en-US" sz="1200" spc="0" baseline="0" dirty="0">
                          <a:solidFill>
                            <a:schemeClr val="tx1"/>
                          </a:solidFill>
                          <a:effectLst/>
                          <a:latin typeface="Arial" panose="020B0604020202020204" pitchFamily="34" charset="0"/>
                          <a:ea typeface="Calibri"/>
                          <a:cs typeface="Arial" panose="020B0604020202020204" pitchFamily="34" charset="0"/>
                        </a:rPr>
                        <a:t> b</a:t>
                      </a:r>
                      <a:r>
                        <a:rPr lang="en-US" sz="1200" spc="20" dirty="0">
                          <a:solidFill>
                            <a:srgbClr val="000000"/>
                          </a:solidFill>
                          <a:effectLst/>
                          <a:latin typeface="Arial" panose="020B0604020202020204" pitchFamily="34" charset="0"/>
                          <a:ea typeface="Calibri"/>
                          <a:cs typeface="Arial" panose="020B0604020202020204" pitchFamily="34" charset="0"/>
                        </a:rPr>
                        <a:t>usiness, focus on applying</a:t>
                      </a:r>
                      <a:r>
                        <a:rPr lang="en-US" sz="1200" spc="0" baseline="0" dirty="0">
                          <a:solidFill>
                            <a:schemeClr val="tx1"/>
                          </a:solidFill>
                          <a:effectLst/>
                          <a:latin typeface="Arial" panose="020B0604020202020204" pitchFamily="34" charset="0"/>
                          <a:ea typeface="Calibri"/>
                          <a:cs typeface="Arial" panose="020B0604020202020204" pitchFamily="34" charset="0"/>
                        </a:rPr>
                        <a:t> c</a:t>
                      </a:r>
                      <a:r>
                        <a:rPr lang="en-US" sz="1200" spc="10" dirty="0">
                          <a:solidFill>
                            <a:srgbClr val="000000"/>
                          </a:solidFill>
                          <a:effectLst/>
                          <a:latin typeface="Arial" panose="020B0604020202020204" pitchFamily="34" charset="0"/>
                          <a:ea typeface="Calibri"/>
                          <a:cs typeface="Arial" panose="020B0604020202020204" pitchFamily="34" charset="0"/>
                        </a:rPr>
                        <a:t>omputers to business proble</a:t>
                      </a:r>
                      <a:r>
                        <a:rPr lang="en-US" sz="1200" spc="50" dirty="0">
                          <a:solidFill>
                            <a:srgbClr val="000000"/>
                          </a:solidFill>
                          <a:effectLst/>
                          <a:latin typeface="Arial" panose="020B0604020202020204" pitchFamily="34" charset="0"/>
                          <a:ea typeface="Calibri"/>
                          <a:cs typeface="Arial" panose="020B0604020202020204" pitchFamily="34" charset="0"/>
                        </a:rPr>
                        <a:t>ms.</a:t>
                      </a:r>
                      <a:endParaRPr lang="en-US" sz="1200" dirty="0">
                        <a:effectLst/>
                        <a:latin typeface="Arial" panose="020B0604020202020204" pitchFamily="34" charset="0"/>
                        <a:ea typeface="Calibri"/>
                        <a:cs typeface="Arial" panose="020B0604020202020204" pitchFamily="34" charset="0"/>
                      </a:endParaRPr>
                    </a:p>
                  </a:txBody>
                  <a:tcPr/>
                </a:tc>
                <a:tc>
                  <a:txBody>
                    <a:bodyPr/>
                    <a:lstStyle/>
                    <a:p>
                      <a:r>
                        <a:rPr lang="en-US" sz="1200" kern="1200" dirty="0">
                          <a:solidFill>
                            <a:schemeClr val="tx1"/>
                          </a:solidFill>
                          <a:effectLst/>
                          <a:latin typeface="Arial" panose="020B0604020202020204" pitchFamily="34" charset="0"/>
                          <a:ea typeface="+mn-ea"/>
                          <a:cs typeface="Arial" panose="020B0604020202020204" pitchFamily="34" charset="0"/>
                        </a:rPr>
                        <a:t>degree involves coursework in business,</a:t>
                      </a:r>
                    </a:p>
                    <a:p>
                      <a:r>
                        <a:rPr lang="en-US" sz="1200" kern="1200" dirty="0">
                          <a:solidFill>
                            <a:schemeClr val="tx1"/>
                          </a:solidFill>
                          <a:effectLst/>
                          <a:latin typeface="Arial" panose="020B0604020202020204" pitchFamily="34" charset="0"/>
                          <a:ea typeface="+mn-ea"/>
                          <a:cs typeface="Arial" panose="020B0604020202020204" pitchFamily="34" charset="0"/>
                        </a:rPr>
                        <a:t>accounting, computer programming, communications, systems analysis, and human</a:t>
                      </a:r>
                      <a:r>
                        <a:rPr lang="en-US" sz="1200" kern="1200" baseline="0" dirty="0">
                          <a:solidFill>
                            <a:schemeClr val="tx1"/>
                          </a:solidFill>
                          <a:effectLst/>
                          <a:latin typeface="Arial" panose="020B0604020202020204" pitchFamily="34" charset="0"/>
                          <a:ea typeface="+mn-ea"/>
                          <a:cs typeface="Arial" panose="020B0604020202020204" pitchFamily="34" charset="0"/>
                        </a:rPr>
                        <a:t> </a:t>
                      </a:r>
                      <a:r>
                        <a:rPr lang="en-US" sz="1200" kern="1200" dirty="0">
                          <a:solidFill>
                            <a:schemeClr val="tx1"/>
                          </a:solidFill>
                          <a:effectLst/>
                          <a:latin typeface="Arial" panose="020B0604020202020204" pitchFamily="34" charset="0"/>
                          <a:ea typeface="+mn-ea"/>
                          <a:cs typeface="Arial" panose="020B0604020202020204" pitchFamily="34" charset="0"/>
                        </a:rPr>
                        <a:t>psychology.</a:t>
                      </a:r>
                    </a:p>
                  </a:txBody>
                  <a:tcPr/>
                </a:tc>
                <a:tc>
                  <a:txBody>
                    <a:bodyPr/>
                    <a:lstStyle/>
                    <a:p>
                      <a:pPr marL="0" marR="0" algn="l">
                        <a:spcBef>
                          <a:spcPts val="0"/>
                        </a:spcBef>
                        <a:spcAft>
                          <a:spcPts val="0"/>
                        </a:spcAft>
                      </a:pPr>
                      <a:r>
                        <a:rPr lang="en-US" sz="1200" spc="25" dirty="0">
                          <a:solidFill>
                            <a:srgbClr val="000000"/>
                          </a:solidFill>
                          <a:effectLst/>
                          <a:latin typeface="Arial" panose="020B0604020202020204" pitchFamily="34" charset="0"/>
                          <a:ea typeface="Calibri"/>
                          <a:cs typeface="Arial" panose="020B0604020202020204" pitchFamily="34" charset="0"/>
                        </a:rPr>
                        <a:t>Programming or technical support</a:t>
                      </a:r>
                      <a:r>
                        <a:rPr lang="en-US" sz="1200" spc="0" baseline="0" dirty="0">
                          <a:solidFill>
                            <a:schemeClr val="tx1"/>
                          </a:solidFill>
                          <a:effectLst/>
                          <a:latin typeface="Arial" panose="020B0604020202020204" pitchFamily="34" charset="0"/>
                          <a:ea typeface="Calibri"/>
                          <a:cs typeface="Arial" panose="020B0604020202020204" pitchFamily="34" charset="0"/>
                        </a:rPr>
                        <a:t> j</a:t>
                      </a:r>
                      <a:r>
                        <a:rPr lang="en-US" sz="1200" spc="30" dirty="0">
                          <a:solidFill>
                            <a:srgbClr val="000000"/>
                          </a:solidFill>
                          <a:effectLst/>
                          <a:latin typeface="Arial" panose="020B0604020202020204" pitchFamily="34" charset="0"/>
                          <a:ea typeface="Calibri"/>
                          <a:cs typeface="Arial" panose="020B0604020202020204" pitchFamily="34" charset="0"/>
                        </a:rPr>
                        <a:t>obs, with good possibilities for</a:t>
                      </a:r>
                      <a:r>
                        <a:rPr lang="en-US" sz="1200" spc="0" baseline="0" dirty="0">
                          <a:solidFill>
                            <a:schemeClr val="tx1"/>
                          </a:solidFill>
                          <a:effectLst/>
                          <a:latin typeface="Arial" panose="020B0604020202020204" pitchFamily="34" charset="0"/>
                          <a:ea typeface="Calibri"/>
                          <a:cs typeface="Arial" panose="020B0604020202020204" pitchFamily="34" charset="0"/>
                        </a:rPr>
                        <a:t> a</a:t>
                      </a:r>
                      <a:r>
                        <a:rPr lang="en-US" sz="1200" spc="20" dirty="0">
                          <a:solidFill>
                            <a:srgbClr val="000000"/>
                          </a:solidFill>
                          <a:effectLst/>
                          <a:latin typeface="Arial" panose="020B0604020202020204" pitchFamily="34" charset="0"/>
                          <a:ea typeface="Calibri"/>
                          <a:cs typeface="Arial" panose="020B0604020202020204" pitchFamily="34" charset="0"/>
                        </a:rPr>
                        <a:t>dvancement to systems analyst,</a:t>
                      </a:r>
                      <a:r>
                        <a:rPr lang="en-US" sz="1200" spc="0" baseline="0" dirty="0">
                          <a:solidFill>
                            <a:schemeClr val="tx1"/>
                          </a:solidFill>
                          <a:effectLst/>
                          <a:latin typeface="Arial" panose="020B0604020202020204" pitchFamily="34" charset="0"/>
                          <a:ea typeface="Calibri"/>
                          <a:cs typeface="Arial" panose="020B0604020202020204" pitchFamily="34" charset="0"/>
                        </a:rPr>
                        <a:t> pr</a:t>
                      </a:r>
                      <a:r>
                        <a:rPr lang="en-US" sz="1200" spc="20" dirty="0">
                          <a:solidFill>
                            <a:srgbClr val="000000"/>
                          </a:solidFill>
                          <a:effectLst/>
                          <a:latin typeface="Arial" panose="020B0604020202020204" pitchFamily="34" charset="0"/>
                          <a:ea typeface="Calibri"/>
                          <a:cs typeface="Arial" panose="020B0604020202020204" pitchFamily="34" charset="0"/>
                        </a:rPr>
                        <a:t>oject manager, database admini</a:t>
                      </a:r>
                      <a:r>
                        <a:rPr lang="en-US" sz="1200" spc="5" dirty="0">
                          <a:solidFill>
                            <a:srgbClr val="000000"/>
                          </a:solidFill>
                          <a:effectLst/>
                          <a:latin typeface="Arial" panose="020B0604020202020204" pitchFamily="34" charset="0"/>
                          <a:ea typeface="Calibri"/>
                          <a:cs typeface="Arial" panose="020B0604020202020204" pitchFamily="34" charset="0"/>
                        </a:rPr>
                        <a:t>strator, network manager, or other</a:t>
                      </a:r>
                      <a:r>
                        <a:rPr lang="en-US" sz="1200" spc="0" baseline="0" dirty="0">
                          <a:solidFill>
                            <a:schemeClr val="tx1"/>
                          </a:solidFill>
                          <a:effectLst/>
                          <a:latin typeface="Arial" panose="020B0604020202020204" pitchFamily="34" charset="0"/>
                          <a:ea typeface="Calibri"/>
                          <a:cs typeface="Arial" panose="020B0604020202020204" pitchFamily="34" charset="0"/>
                        </a:rPr>
                        <a:t> </a:t>
                      </a:r>
                      <a:r>
                        <a:rPr lang="en-US" sz="1200" spc="30" dirty="0">
                          <a:solidFill>
                            <a:srgbClr val="000000"/>
                          </a:solidFill>
                          <a:effectLst/>
                          <a:latin typeface="Arial" panose="020B0604020202020204" pitchFamily="34" charset="0"/>
                          <a:ea typeface="Calibri"/>
                          <a:cs typeface="Arial" panose="020B0604020202020204" pitchFamily="34" charset="0"/>
                        </a:rPr>
                        <a:t>management positions.</a:t>
                      </a:r>
                      <a:endParaRPr lang="en-US" sz="1200" dirty="0">
                        <a:effectLst/>
                        <a:latin typeface="Arial" panose="020B0604020202020204" pitchFamily="34" charset="0"/>
                        <a:ea typeface="Calibri"/>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US" sz="1200" kern="1200" dirty="0">
                          <a:solidFill>
                            <a:schemeClr val="tx1"/>
                          </a:solidFill>
                          <a:effectLst/>
                          <a:latin typeface="Arial" panose="020B0604020202020204" pitchFamily="34" charset="0"/>
                          <a:ea typeface="+mn-ea"/>
                          <a:cs typeface="Arial" panose="020B0604020202020204" pitchFamily="34" charset="0"/>
                        </a:rPr>
                        <a:t> </a:t>
                      </a:r>
                      <a:endParaRPr lang="en-US" sz="1200" dirty="0">
                        <a:latin typeface="Arial" panose="020B0604020202020204" pitchFamily="34" charset="0"/>
                        <a:cs typeface="Arial" panose="020B0604020202020204" pitchFamily="34" charset="0"/>
                      </a:endParaRPr>
                    </a:p>
                  </a:txBody>
                  <a:tcPr/>
                </a:tc>
                <a:tc>
                  <a:txBody>
                    <a:bodyPr/>
                    <a:lstStyle/>
                    <a:p>
                      <a:r>
                        <a:rPr lang="en-US" sz="1200" kern="1200" dirty="0">
                          <a:solidFill>
                            <a:schemeClr val="tx1"/>
                          </a:solidFill>
                          <a:effectLst/>
                          <a:latin typeface="Arial" panose="020B0604020202020204" pitchFamily="34" charset="0"/>
                          <a:ea typeface="+mn-ea"/>
                          <a:cs typeface="Arial" panose="020B0604020202020204" pitchFamily="34" charset="0"/>
                        </a:rPr>
                        <a:t>This degree is recommended for students who</a:t>
                      </a:r>
                      <a:r>
                        <a:rPr lang="en-US" sz="1200" kern="1200" baseline="0" dirty="0">
                          <a:solidFill>
                            <a:schemeClr val="tx1"/>
                          </a:solidFill>
                          <a:effectLst/>
                          <a:latin typeface="Arial" panose="020B0604020202020204" pitchFamily="34" charset="0"/>
                          <a:ea typeface="+mn-ea"/>
                          <a:cs typeface="Arial" panose="020B0604020202020204" pitchFamily="34" charset="0"/>
                        </a:rPr>
                        <a:t> </a:t>
                      </a:r>
                      <a:r>
                        <a:rPr lang="en-US" sz="1200" kern="1200" dirty="0">
                          <a:solidFill>
                            <a:schemeClr val="tx1"/>
                          </a:solidFill>
                          <a:effectLst/>
                          <a:latin typeface="Arial" panose="020B0604020202020204" pitchFamily="34" charset="0"/>
                          <a:ea typeface="+mn-ea"/>
                          <a:cs typeface="Arial" panose="020B0604020202020204" pitchFamily="34" charset="0"/>
                        </a:rPr>
                        <a:t>want to become computer professionals but</a:t>
                      </a:r>
                      <a:r>
                        <a:rPr lang="en-US" sz="1200" kern="1200" baseline="0" dirty="0">
                          <a:solidFill>
                            <a:schemeClr val="tx1"/>
                          </a:solidFill>
                          <a:effectLst/>
                          <a:latin typeface="Arial" panose="020B0604020202020204" pitchFamily="34" charset="0"/>
                          <a:ea typeface="+mn-ea"/>
                          <a:cs typeface="Arial" panose="020B0604020202020204" pitchFamily="34" charset="0"/>
                        </a:rPr>
                        <a:t> </a:t>
                      </a:r>
                      <a:r>
                        <a:rPr lang="en-US" sz="1200" kern="1200" dirty="0">
                          <a:solidFill>
                            <a:schemeClr val="tx1"/>
                          </a:solidFill>
                          <a:effectLst/>
                          <a:latin typeface="Arial" panose="020B0604020202020204" pitchFamily="34" charset="0"/>
                          <a:ea typeface="+mn-ea"/>
                          <a:cs typeface="Arial" panose="020B0604020202020204" pitchFamily="34" charset="0"/>
                        </a:rPr>
                        <a:t>lack strong math aptitude.</a:t>
                      </a:r>
                    </a:p>
                  </a:txBody>
                  <a:tcPr/>
                </a:tc>
                <a:tc>
                  <a:txBody>
                    <a:bodyPr/>
                    <a:lstStyle/>
                    <a:p>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43006844"/>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Education (4 of 4)</a:t>
            </a:r>
          </a:p>
        </p:txBody>
      </p:sp>
      <p:graphicFrame>
        <p:nvGraphicFramePr>
          <p:cNvPr id="4" name="Table 4"/>
          <p:cNvGraphicFramePr>
            <a:graphicFrameLocks noGrp="1"/>
          </p:cNvGraphicFramePr>
          <p:nvPr>
            <p:ph idx="4294967295"/>
            <p:extLst>
              <p:ext uri="{D42A27DB-BD31-4B8C-83A1-F6EECF244321}">
                <p14:modId xmlns:p14="http://schemas.microsoft.com/office/powerpoint/2010/main" val="2737946511"/>
              </p:ext>
            </p:extLst>
          </p:nvPr>
        </p:nvGraphicFramePr>
        <p:xfrm>
          <a:off x="342900" y="2019040"/>
          <a:ext cx="8401050" cy="2255780"/>
        </p:xfrm>
        <a:graphic>
          <a:graphicData uri="http://schemas.openxmlformats.org/drawingml/2006/table">
            <a:tbl>
              <a:tblPr firstRow="1" bandRow="1">
                <a:tableStyleId>{5940675A-B579-460E-94D1-54222C63F5DA}</a:tableStyleId>
              </a:tblPr>
              <a:tblGrid>
                <a:gridCol w="2800350">
                  <a:extLst>
                    <a:ext uri="{9D8B030D-6E8A-4147-A177-3AD203B41FA5}">
                      <a16:colId xmlns:a16="http://schemas.microsoft.com/office/drawing/2014/main" val="20000"/>
                    </a:ext>
                  </a:extLst>
                </a:gridCol>
                <a:gridCol w="2800350">
                  <a:extLst>
                    <a:ext uri="{9D8B030D-6E8A-4147-A177-3AD203B41FA5}">
                      <a16:colId xmlns:a16="http://schemas.microsoft.com/office/drawing/2014/main" val="20001"/>
                    </a:ext>
                  </a:extLst>
                </a:gridCol>
                <a:gridCol w="2800350">
                  <a:extLst>
                    <a:ext uri="{9D8B030D-6E8A-4147-A177-3AD203B41FA5}">
                      <a16:colId xmlns:a16="http://schemas.microsoft.com/office/drawing/2014/main" val="20002"/>
                    </a:ext>
                  </a:extLst>
                </a:gridCol>
              </a:tblGrid>
              <a:tr h="426980">
                <a:tc>
                  <a:txBody>
                    <a:bodyPr/>
                    <a:lstStyle/>
                    <a:p>
                      <a:pPr algn="ctr"/>
                      <a:r>
                        <a:rPr lang="en-US" sz="1200" b="1" kern="1200" dirty="0">
                          <a:solidFill>
                            <a:schemeClr val="bg1"/>
                          </a:solidFill>
                          <a:effectLst/>
                          <a:latin typeface="Arial" panose="020B0604020202020204" pitchFamily="34" charset="0"/>
                          <a:cs typeface="Arial" panose="020B0604020202020204" pitchFamily="34" charset="0"/>
                        </a:rPr>
                        <a:t>DEGREE</a:t>
                      </a:r>
                      <a:endParaRPr lang="en-US" sz="1200" b="1" dirty="0">
                        <a:solidFill>
                          <a:schemeClr val="bg1"/>
                        </a:solidFill>
                        <a:latin typeface="Arial" panose="020B0604020202020204" pitchFamily="34" charset="0"/>
                        <a:cs typeface="Arial" panose="020B0604020202020204" pitchFamily="34" charset="0"/>
                      </a:endParaRPr>
                    </a:p>
                  </a:txBody>
                  <a:tcPr anchor="ctr">
                    <a:solidFill>
                      <a:srgbClr val="845951"/>
                    </a:solidFill>
                  </a:tcPr>
                </a:tc>
                <a:tc>
                  <a:txBody>
                    <a:bodyPr/>
                    <a:lstStyle/>
                    <a:p>
                      <a:pPr algn="ctr"/>
                      <a:r>
                        <a:rPr lang="en-US" sz="1200" b="1" kern="1200" dirty="0">
                          <a:solidFill>
                            <a:schemeClr val="bg1"/>
                          </a:solidFill>
                          <a:effectLst/>
                          <a:latin typeface="Arial" panose="020B0604020202020204" pitchFamily="34" charset="0"/>
                          <a:cs typeface="Arial" panose="020B0604020202020204" pitchFamily="34" charset="0"/>
                        </a:rPr>
                        <a:t>CURRICULUM</a:t>
                      </a:r>
                      <a:endParaRPr lang="en-US" sz="1200" b="1" dirty="0">
                        <a:solidFill>
                          <a:schemeClr val="bg1"/>
                        </a:solidFill>
                        <a:latin typeface="Arial" panose="020B0604020202020204" pitchFamily="34" charset="0"/>
                        <a:cs typeface="Arial" panose="020B0604020202020204" pitchFamily="34" charset="0"/>
                      </a:endParaRPr>
                    </a:p>
                  </a:txBody>
                  <a:tcPr anchor="ctr">
                    <a:solidFill>
                      <a:srgbClr val="845951"/>
                    </a:solidFill>
                  </a:tcPr>
                </a:tc>
                <a:tc>
                  <a:txBody>
                    <a:bodyPr/>
                    <a:lstStyle/>
                    <a:p>
                      <a:pPr algn="ctr"/>
                      <a:r>
                        <a:rPr lang="en-US" sz="1200" b="1" kern="1200" dirty="0">
                          <a:solidFill>
                            <a:schemeClr val="bg1"/>
                          </a:solidFill>
                          <a:effectLst/>
                          <a:latin typeface="Arial" panose="020B0604020202020204" pitchFamily="34" charset="0"/>
                          <a:cs typeface="Arial" panose="020B0604020202020204" pitchFamily="34" charset="0"/>
                        </a:rPr>
                        <a:t>CAREERS</a:t>
                      </a:r>
                      <a:endParaRPr lang="en-US" sz="1200" b="1" dirty="0">
                        <a:solidFill>
                          <a:schemeClr val="bg1"/>
                        </a:solidFill>
                        <a:latin typeface="Arial" panose="020B0604020202020204" pitchFamily="34" charset="0"/>
                        <a:cs typeface="Arial" panose="020B0604020202020204" pitchFamily="34" charset="0"/>
                      </a:endParaRPr>
                    </a:p>
                  </a:txBody>
                  <a:tcPr anchor="ctr">
                    <a:solidFill>
                      <a:srgbClr val="845951"/>
                    </a:solidFill>
                  </a:tcPr>
                </a:tc>
                <a:extLst>
                  <a:ext uri="{0D108BD9-81ED-4DB2-BD59-A6C34878D82A}">
                    <a16:rowId xmlns:a16="http://schemas.microsoft.com/office/drawing/2014/main" val="10000"/>
                  </a:ext>
                </a:extLst>
              </a:tr>
              <a:tr h="797432">
                <a:tc>
                  <a:txBody>
                    <a:bodyPr/>
                    <a:lstStyle/>
                    <a:p>
                      <a:r>
                        <a:rPr lang="en-US" sz="1200" b="1" kern="1200" dirty="0">
                          <a:solidFill>
                            <a:schemeClr val="tx1"/>
                          </a:solidFill>
                          <a:effectLst/>
                          <a:latin typeface="Arial" panose="020B0604020202020204" pitchFamily="34" charset="0"/>
                          <a:ea typeface="+mn-ea"/>
                          <a:cs typeface="Arial" panose="020B0604020202020204" pitchFamily="34" charset="0"/>
                        </a:rPr>
                        <a:t>Information technology</a:t>
                      </a:r>
                      <a:r>
                        <a:rPr lang="en-US" sz="1200" dirty="0">
                          <a:effectLst/>
                          <a:latin typeface="Arial" panose="020B0604020202020204" pitchFamily="34" charset="0"/>
                          <a:cs typeface="Arial" panose="020B0604020202020204" pitchFamily="34" charset="0"/>
                        </a:rPr>
                        <a:t> </a:t>
                      </a:r>
                      <a:r>
                        <a:rPr lang="en-US" sz="1200" kern="1200" dirty="0">
                          <a:solidFill>
                            <a:schemeClr val="tx1"/>
                          </a:solidFill>
                          <a:effectLst/>
                          <a:latin typeface="Arial" panose="020B0604020202020204" pitchFamily="34" charset="0"/>
                          <a:ea typeface="+mn-ea"/>
                          <a:cs typeface="Arial" panose="020B0604020202020204" pitchFamily="34" charset="0"/>
                        </a:rPr>
                        <a:t>degree programs focus on</a:t>
                      </a:r>
                      <a:r>
                        <a:rPr lang="en-US" sz="1200" kern="1200" baseline="0" dirty="0">
                          <a:solidFill>
                            <a:schemeClr val="tx1"/>
                          </a:solidFill>
                          <a:effectLst/>
                          <a:latin typeface="Arial" panose="020B0604020202020204" pitchFamily="34" charset="0"/>
                          <a:ea typeface="+mn-ea"/>
                          <a:cs typeface="Arial" panose="020B0604020202020204" pitchFamily="34" charset="0"/>
                        </a:rPr>
                        <a:t> c</a:t>
                      </a:r>
                      <a:r>
                        <a:rPr lang="en-US" sz="1200" kern="1200" dirty="0">
                          <a:solidFill>
                            <a:schemeClr val="tx1"/>
                          </a:solidFill>
                          <a:effectLst/>
                          <a:latin typeface="Arial" panose="020B0604020202020204" pitchFamily="34" charset="0"/>
                          <a:ea typeface="+mn-ea"/>
                          <a:cs typeface="Arial" panose="020B0604020202020204" pitchFamily="34" charset="0"/>
                        </a:rPr>
                        <a:t>omputer equipment and soft­</a:t>
                      </a:r>
                      <a:r>
                        <a:rPr lang="en-US" sz="1200" kern="1200" baseline="0" dirty="0">
                          <a:solidFill>
                            <a:schemeClr val="tx1"/>
                          </a:solidFill>
                          <a:effectLst/>
                          <a:latin typeface="Arial" panose="020B0604020202020204" pitchFamily="34" charset="0"/>
                          <a:ea typeface="+mn-ea"/>
                          <a:cs typeface="Arial" panose="020B0604020202020204" pitchFamily="34" charset="0"/>
                        </a:rPr>
                        <a:t> </a:t>
                      </a:r>
                      <a:r>
                        <a:rPr lang="en-US" sz="1200" kern="1200" dirty="0">
                          <a:solidFill>
                            <a:schemeClr val="tx1"/>
                          </a:solidFill>
                          <a:effectLst/>
                          <a:latin typeface="Arial" panose="020B0604020202020204" pitchFamily="34" charset="0"/>
                          <a:ea typeface="+mn-ea"/>
                          <a:cs typeface="Arial" panose="020B0604020202020204" pitchFamily="34" charset="0"/>
                        </a:rPr>
                        <a:t>ware used by businesses.</a:t>
                      </a:r>
                    </a:p>
                  </a:txBody>
                  <a:tcPr/>
                </a:tc>
                <a:tc>
                  <a:txBody>
                    <a:bodyPr/>
                    <a:lstStyle/>
                    <a:p>
                      <a:r>
                        <a:rPr lang="en-US" sz="1200" kern="1200" dirty="0">
                          <a:solidFill>
                            <a:schemeClr val="tx1"/>
                          </a:solidFill>
                          <a:effectLst/>
                          <a:latin typeface="Arial" panose="020B0604020202020204" pitchFamily="34" charset="0"/>
                          <a:ea typeface="+mn-ea"/>
                          <a:cs typeface="Arial" panose="020B0604020202020204" pitchFamily="34" charset="0"/>
                        </a:rPr>
                        <a:t>This degree involves hands-on coursework with hardware, networks, Web pages, multimedia,email systems, and security.</a:t>
                      </a:r>
                    </a:p>
                  </a:txBody>
                  <a:tcPr/>
                </a:tc>
                <a:tc>
                  <a:txBody>
                    <a:bodyPr/>
                    <a:lstStyle/>
                    <a:p>
                      <a:r>
                        <a:rPr lang="en-US" sz="1200" kern="1200" dirty="0">
                          <a:solidFill>
                            <a:schemeClr val="tx1"/>
                          </a:solidFill>
                          <a:effectLst/>
                          <a:latin typeface="Arial" panose="020B0604020202020204" pitchFamily="34" charset="0"/>
                          <a:ea typeface="+mn-ea"/>
                          <a:cs typeface="Arial" panose="020B0604020202020204" pitchFamily="34" charset="0"/>
                        </a:rPr>
                        <a:t>Network specialists and administrators, systems analysts, forensic</a:t>
                      </a:r>
                      <a:r>
                        <a:rPr lang="en-US" sz="1200" kern="1200" baseline="0" dirty="0">
                          <a:solidFill>
                            <a:schemeClr val="tx1"/>
                          </a:solidFill>
                          <a:effectLst/>
                          <a:latin typeface="Arial" panose="020B0604020202020204" pitchFamily="34" charset="0"/>
                          <a:ea typeface="+mn-ea"/>
                          <a:cs typeface="Arial" panose="020B0604020202020204" pitchFamily="34" charset="0"/>
                        </a:rPr>
                        <a:t> t</a:t>
                      </a:r>
                      <a:r>
                        <a:rPr lang="en-US" sz="1200" kern="1200" dirty="0">
                          <a:solidFill>
                            <a:schemeClr val="tx1"/>
                          </a:solidFill>
                          <a:effectLst/>
                          <a:latin typeface="Arial" panose="020B0604020202020204" pitchFamily="34" charset="0"/>
                          <a:ea typeface="+mn-ea"/>
                          <a:cs typeface="Arial" panose="020B0604020202020204" pitchFamily="34" charset="0"/>
                        </a:rPr>
                        <a:t>echnicians, and help desk technicians.</a:t>
                      </a:r>
                    </a:p>
                  </a:txBody>
                  <a:tcPr/>
                </a:tc>
                <a:extLst>
                  <a:ext uri="{0D108BD9-81ED-4DB2-BD59-A6C34878D82A}">
                    <a16:rowId xmlns:a16="http://schemas.microsoft.com/office/drawing/2014/main" val="10001"/>
                  </a:ext>
                </a:extLst>
              </a:tr>
              <a:tr h="937260">
                <a:tc>
                  <a:txBody>
                    <a:bodyPr/>
                    <a:lstStyle/>
                    <a:p>
                      <a:r>
                        <a:rPr lang="en-US" sz="1200" b="1" kern="1200" dirty="0">
                          <a:solidFill>
                            <a:schemeClr val="tx1"/>
                          </a:solidFill>
                          <a:effectLst/>
                          <a:latin typeface="Arial" panose="020B0604020202020204" pitchFamily="34" charset="0"/>
                          <a:ea typeface="+mn-ea"/>
                          <a:cs typeface="Arial" panose="020B0604020202020204" pitchFamily="34" charset="0"/>
                        </a:rPr>
                        <a:t>Software engineering </a:t>
                      </a:r>
                      <a:r>
                        <a:rPr lang="en-US" sz="1200" kern="1200" dirty="0">
                          <a:solidFill>
                            <a:schemeClr val="tx1"/>
                          </a:solidFill>
                          <a:effectLst/>
                          <a:latin typeface="Arial" panose="020B0604020202020204" pitchFamily="34" charset="0"/>
                          <a:ea typeface="+mn-ea"/>
                          <a:cs typeface="Arial" panose="020B0604020202020204" pitchFamily="34" charset="0"/>
                        </a:rPr>
                        <a:t>takes a</a:t>
                      </a:r>
                      <a:r>
                        <a:rPr lang="en-US" sz="1200" kern="1200" baseline="0" dirty="0">
                          <a:solidFill>
                            <a:schemeClr val="tx1"/>
                          </a:solidFill>
                          <a:effectLst/>
                          <a:latin typeface="Arial" panose="020B0604020202020204" pitchFamily="34" charset="0"/>
                          <a:ea typeface="+mn-ea"/>
                          <a:cs typeface="Arial" panose="020B0604020202020204" pitchFamily="34" charset="0"/>
                        </a:rPr>
                        <a:t> d</a:t>
                      </a:r>
                      <a:r>
                        <a:rPr lang="en-US" sz="1200" kern="1200" dirty="0">
                          <a:solidFill>
                            <a:schemeClr val="tx1"/>
                          </a:solidFill>
                          <a:effectLst/>
                          <a:latin typeface="Arial" panose="020B0604020202020204" pitchFamily="34" charset="0"/>
                          <a:ea typeface="+mn-ea"/>
                          <a:cs typeface="Arial" panose="020B0604020202020204" pitchFamily="34" charset="0"/>
                        </a:rPr>
                        <a:t>isciplined approach to developing software that is reliable,efficient, affordable, user-</a:t>
                      </a:r>
                    </a:p>
                    <a:p>
                      <a:r>
                        <a:rPr lang="en-US" sz="1200" kern="1200" dirty="0">
                          <a:solidFill>
                            <a:schemeClr val="tx1"/>
                          </a:solidFill>
                          <a:effectLst/>
                          <a:latin typeface="Arial" panose="020B0604020202020204" pitchFamily="34" charset="0"/>
                          <a:ea typeface="+mn-ea"/>
                          <a:cs typeface="Arial" panose="020B0604020202020204" pitchFamily="34" charset="0"/>
                        </a:rPr>
                        <a:t>friendly, and scalable.</a:t>
                      </a:r>
                      <a:endParaRPr lang="en-US" sz="1200" kern="1200" dirty="0">
                        <a:effectLst/>
                        <a:latin typeface="Arial" panose="020B0604020202020204" pitchFamily="34" charset="0"/>
                        <a:cs typeface="Arial" panose="020B0604020202020204" pitchFamily="34" charset="0"/>
                      </a:endParaRPr>
                    </a:p>
                  </a:txBody>
                  <a:tcPr/>
                </a:tc>
                <a:tc>
                  <a:txBody>
                    <a:bodyPr/>
                    <a:lstStyle/>
                    <a:p>
                      <a:r>
                        <a:rPr lang="en-US" sz="1200" kern="1200" dirty="0">
                          <a:solidFill>
                            <a:schemeClr val="tx1"/>
                          </a:solidFill>
                          <a:effectLst/>
                          <a:latin typeface="Arial" panose="020B0604020202020204" pitchFamily="34" charset="0"/>
                          <a:ea typeface="+mn-ea"/>
                          <a:cs typeface="Arial" panose="020B0604020202020204" pitchFamily="34" charset="0"/>
                        </a:rPr>
                        <a:t>This degree involves studying statistics, software design, programming, systems analysis</a:t>
                      </a:r>
                      <a:r>
                        <a:rPr lang="en-US" sz="1200" kern="1200" baseline="0" dirty="0">
                          <a:solidFill>
                            <a:schemeClr val="tx1"/>
                          </a:solidFill>
                          <a:effectLst/>
                          <a:latin typeface="Arial" panose="020B0604020202020204" pitchFamily="34" charset="0"/>
                          <a:ea typeface="+mn-ea"/>
                          <a:cs typeface="Arial" panose="020B0604020202020204" pitchFamily="34" charset="0"/>
                        </a:rPr>
                        <a:t> </a:t>
                      </a:r>
                      <a:r>
                        <a:rPr lang="en-US" sz="1200" kern="1200" dirty="0">
                          <a:solidFill>
                            <a:schemeClr val="tx1"/>
                          </a:solidFill>
                          <a:effectLst/>
                          <a:latin typeface="Arial" panose="020B0604020202020204" pitchFamily="34" charset="0"/>
                          <a:ea typeface="+mn-ea"/>
                          <a:cs typeface="Arial" panose="020B0604020202020204" pitchFamily="34" charset="0"/>
                        </a:rPr>
                        <a:t>and courses from information systems and</a:t>
                      </a:r>
                    </a:p>
                    <a:p>
                      <a:r>
                        <a:rPr lang="en-US" sz="1200" kern="1200" dirty="0">
                          <a:solidFill>
                            <a:schemeClr val="tx1"/>
                          </a:solidFill>
                          <a:effectLst/>
                          <a:latin typeface="Arial" panose="020B0604020202020204" pitchFamily="34" charset="0"/>
                          <a:ea typeface="+mn-ea"/>
                          <a:cs typeface="Arial" panose="020B0604020202020204" pitchFamily="34" charset="0"/>
                        </a:rPr>
                        <a:t>computer science curricula.</a:t>
                      </a:r>
                      <a:endParaRPr lang="en-US" sz="1200" dirty="0">
                        <a:latin typeface="Arial" panose="020B0604020202020204" pitchFamily="34" charset="0"/>
                        <a:cs typeface="Arial" panose="020B0604020202020204" pitchFamily="34" charset="0"/>
                      </a:endParaRPr>
                    </a:p>
                  </a:txBody>
                  <a:tcPr/>
                </a:tc>
                <a:tc>
                  <a:txBody>
                    <a:bodyPr/>
                    <a:lstStyle/>
                    <a:p>
                      <a:r>
                        <a:rPr lang="en-US" sz="1200" kern="1200" dirty="0">
                          <a:solidFill>
                            <a:schemeClr val="tx1"/>
                          </a:solidFill>
                          <a:effectLst/>
                          <a:latin typeface="Arial" panose="020B0604020202020204" pitchFamily="34" charset="0"/>
                          <a:ea typeface="+mn-ea"/>
                          <a:cs typeface="Arial" panose="020B0604020202020204" pitchFamily="34" charset="0"/>
                        </a:rPr>
                        <a:t>Programmers, analysts, or managers on large-scale, safety-critical</a:t>
                      </a:r>
                      <a:r>
                        <a:rPr lang="en-US" sz="1200" kern="1200" baseline="0" dirty="0">
                          <a:solidFill>
                            <a:schemeClr val="tx1"/>
                          </a:solidFill>
                          <a:effectLst/>
                          <a:latin typeface="Arial" panose="020B0604020202020204" pitchFamily="34" charset="0"/>
                          <a:ea typeface="+mn-ea"/>
                          <a:cs typeface="Arial" panose="020B0604020202020204" pitchFamily="34" charset="0"/>
                        </a:rPr>
                        <a:t> </a:t>
                      </a:r>
                      <a:r>
                        <a:rPr lang="en-US" sz="1200" kern="1200" dirty="0">
                          <a:solidFill>
                            <a:schemeClr val="tx1"/>
                          </a:solidFill>
                          <a:effectLst/>
                          <a:latin typeface="Arial" panose="020B0604020202020204" pitchFamily="34" charset="0"/>
                          <a:ea typeface="+mn-ea"/>
                          <a:cs typeface="Arial" panose="020B0604020202020204" pitchFamily="34" charset="0"/>
                        </a:rPr>
                        <a:t>applications.</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486186446"/>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Certification (1 of 4)</a:t>
            </a:r>
          </a:p>
        </p:txBody>
      </p:sp>
      <p:sp>
        <p:nvSpPr>
          <p:cNvPr id="3" name="Content Placeholder 2"/>
          <p:cNvSpPr>
            <a:spLocks noGrp="1"/>
          </p:cNvSpPr>
          <p:nvPr>
            <p:ph idx="1"/>
          </p:nvPr>
        </p:nvSpPr>
        <p:spPr/>
        <p:txBody>
          <a:bodyPr/>
          <a:lstStyle/>
          <a:p>
            <a:r>
              <a:rPr lang="en-US" dirty="0"/>
              <a:t>Approximately 300 computer-related certification exams are offered in areas of specialty that range from desktop publishing to network installation</a:t>
            </a:r>
          </a:p>
          <a:p>
            <a:r>
              <a:rPr lang="en-US" dirty="0"/>
              <a:t>Certification exams can be divided into several categories, including the following:</a:t>
            </a:r>
          </a:p>
          <a:p>
            <a:pPr lvl="1"/>
            <a:r>
              <a:rPr lang="en-US" dirty="0"/>
              <a:t>General computer knowledge</a:t>
            </a:r>
          </a:p>
          <a:p>
            <a:pPr lvl="1"/>
            <a:r>
              <a:rPr lang="en-US" dirty="0"/>
              <a:t>Software applications</a:t>
            </a:r>
          </a:p>
          <a:p>
            <a:pPr lvl="1"/>
            <a:r>
              <a:rPr lang="en-US" dirty="0"/>
              <a:t>Database administration</a:t>
            </a:r>
          </a:p>
          <a:p>
            <a:pPr lvl="1"/>
            <a:r>
              <a:rPr lang="en-US" dirty="0"/>
              <a:t>Networking and cloud</a:t>
            </a:r>
          </a:p>
          <a:p>
            <a:pPr lvl="1"/>
            <a:r>
              <a:rPr lang="en-US" dirty="0"/>
              <a:t>Computer hardware</a:t>
            </a:r>
          </a:p>
          <a:p>
            <a:pPr lvl="1"/>
            <a:r>
              <a:rPr lang="en-US" dirty="0"/>
              <a:t>Computer security</a:t>
            </a:r>
          </a:p>
        </p:txBody>
      </p:sp>
    </p:spTree>
    <p:extLst>
      <p:ext uri="{BB962C8B-B14F-4D97-AF65-F5344CB8AC3E}">
        <p14:creationId xmlns:p14="http://schemas.microsoft.com/office/powerpoint/2010/main" val="787503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Certification (2 of 4)</a:t>
            </a:r>
          </a:p>
        </p:txBody>
      </p:sp>
      <p:sp>
        <p:nvSpPr>
          <p:cNvPr id="3" name="Content Placeholder 2"/>
          <p:cNvSpPr>
            <a:spLocks noGrp="1"/>
          </p:cNvSpPr>
          <p:nvPr>
            <p:ph idx="1"/>
          </p:nvPr>
        </p:nvSpPr>
        <p:spPr/>
        <p:txBody>
          <a:bodyPr>
            <a:normAutofit/>
          </a:bodyPr>
          <a:lstStyle/>
          <a:p>
            <a:r>
              <a:rPr lang="en-US" b="1" dirty="0"/>
              <a:t>AP Exam</a:t>
            </a:r>
          </a:p>
          <a:p>
            <a:pPr lvl="1" indent="-342900"/>
            <a:r>
              <a:rPr lang="en-US" dirty="0"/>
              <a:t>Students who pass the AP Computer Science exam in high school have a head start on their college-level </a:t>
            </a:r>
            <a:br>
              <a:rPr lang="en-US" dirty="0"/>
            </a:br>
            <a:r>
              <a:rPr lang="en-US" dirty="0"/>
              <a:t>courses and may increase their chances of acceptance into an elite computer science program.</a:t>
            </a:r>
          </a:p>
          <a:p>
            <a:pPr marL="342900" lvl="1" indent="-342900">
              <a:buFont typeface="Arial" pitchFamily="34" charset="0"/>
              <a:buChar char="•"/>
            </a:pPr>
            <a:r>
              <a:rPr lang="en-US" sz="2600" b="1" dirty="0"/>
              <a:t>Open Source Projects</a:t>
            </a:r>
          </a:p>
          <a:p>
            <a:pPr lvl="1" indent="-342900"/>
            <a:r>
              <a:rPr lang="en-US" dirty="0"/>
              <a:t>Participants in open source community projects get experience and make con­nections with other professionals that can be valuable resources during a job hunt. You can find projects at GitHub, SourceForge, OpenHatch, and Open Hub.</a:t>
            </a:r>
          </a:p>
        </p:txBody>
      </p:sp>
    </p:spTree>
    <p:extLst>
      <p:ext uri="{BB962C8B-B14F-4D97-AF65-F5344CB8AC3E}">
        <p14:creationId xmlns:p14="http://schemas.microsoft.com/office/powerpoint/2010/main" val="842424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217927"/>
            <a:ext cx="8032638" cy="798074"/>
          </a:xfrm>
        </p:spPr>
        <p:txBody>
          <a:bodyPr/>
          <a:lstStyle/>
          <a:p>
            <a:r>
              <a:rPr lang="en-US" dirty="0"/>
              <a:t>ICT Core Industries (4 of 5)</a:t>
            </a:r>
          </a:p>
        </p:txBody>
      </p:sp>
      <p:sp>
        <p:nvSpPr>
          <p:cNvPr id="5" name="Content Placeholder 4"/>
          <p:cNvSpPr>
            <a:spLocks noGrp="1"/>
          </p:cNvSpPr>
          <p:nvPr>
            <p:ph type="body" sz="half" idx="2"/>
          </p:nvPr>
        </p:nvSpPr>
        <p:spPr>
          <a:xfrm>
            <a:off x="247650" y="1238250"/>
            <a:ext cx="8648700" cy="1238250"/>
          </a:xfrm>
        </p:spPr>
        <p:txBody>
          <a:bodyPr>
            <a:noAutofit/>
          </a:bodyPr>
          <a:lstStyle/>
          <a:p>
            <a:pPr marL="457200" indent="-457200">
              <a:buFont typeface="Arial" pitchFamily="34" charset="0"/>
              <a:buChar char="•"/>
            </a:pPr>
            <a:r>
              <a:rPr lang="en-US" sz="2600" dirty="0"/>
              <a:t>ICT is one of the world’s largest economic sectors; revenues exceed those of the oil and gas industry and the world’s airlines</a:t>
            </a:r>
          </a:p>
        </p:txBody>
      </p:sp>
      <p:pic>
        <p:nvPicPr>
          <p:cNvPr id="6" name="Picture 2" descr="An illustration of a pie chart represents the revenue from core ICT industry activities. The percentage of revenue generated from each activity is represented as follows:&#10;Hardware – 19%, Data centers -5%, Software -10%, IT services- 26% and Telecom Services -40%.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4301" y="2784826"/>
            <a:ext cx="5347399" cy="3330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0987183"/>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Certification (3 of 4)</a:t>
            </a:r>
          </a:p>
        </p:txBody>
      </p:sp>
      <p:sp>
        <p:nvSpPr>
          <p:cNvPr id="3" name="Content Placeholder 2"/>
          <p:cNvSpPr>
            <a:spLocks noGrp="1"/>
          </p:cNvSpPr>
          <p:nvPr>
            <p:ph idx="1"/>
          </p:nvPr>
        </p:nvSpPr>
        <p:spPr/>
        <p:txBody>
          <a:bodyPr>
            <a:normAutofit/>
          </a:bodyPr>
          <a:lstStyle/>
          <a:p>
            <a:r>
              <a:rPr lang="en-US" b="1" dirty="0"/>
              <a:t>Internships</a:t>
            </a:r>
            <a:endParaRPr lang="en-US" dirty="0"/>
          </a:p>
          <a:p>
            <a:pPr lvl="1"/>
            <a:r>
              <a:rPr lang="en-US" dirty="0"/>
              <a:t>Internships are resume builders. Look for opportunities during summer </a:t>
            </a:r>
            <a:br>
              <a:rPr lang="en-US" dirty="0"/>
            </a:br>
            <a:r>
              <a:rPr lang="en-US" dirty="0"/>
              <a:t>break or for an after-school job. Working in the field before graduating </a:t>
            </a:r>
            <a:br>
              <a:rPr lang="en-US" dirty="0"/>
            </a:br>
            <a:r>
              <a:rPr lang="en-US" dirty="0"/>
              <a:t>adds relevant work experience to your list of qualifications.</a:t>
            </a:r>
          </a:p>
          <a:p>
            <a:r>
              <a:rPr lang="en-US" b="1" dirty="0"/>
              <a:t>Badges</a:t>
            </a:r>
            <a:endParaRPr lang="en-US" dirty="0"/>
          </a:p>
          <a:p>
            <a:pPr lvl="1"/>
            <a:r>
              <a:rPr lang="en-US" dirty="0"/>
              <a:t>Badges are inspired by videogame awards and Boy Scout patches. Online education providers, such as Khan Academy and OpenStudy, offer badges to students who complete various milestones.</a:t>
            </a:r>
            <a:endParaRPr lang="en-US" sz="1600" dirty="0"/>
          </a:p>
        </p:txBody>
      </p:sp>
    </p:spTree>
    <p:extLst>
      <p:ext uri="{BB962C8B-B14F-4D97-AF65-F5344CB8AC3E}">
        <p14:creationId xmlns:p14="http://schemas.microsoft.com/office/powerpoint/2010/main" val="30189279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Certification (4 of 4)</a:t>
            </a:r>
          </a:p>
        </p:txBody>
      </p:sp>
      <p:sp>
        <p:nvSpPr>
          <p:cNvPr id="3" name="Content Placeholder 2"/>
          <p:cNvSpPr>
            <a:spLocks noGrp="1"/>
          </p:cNvSpPr>
          <p:nvPr>
            <p:ph idx="1"/>
          </p:nvPr>
        </p:nvSpPr>
        <p:spPr/>
        <p:txBody>
          <a:bodyPr/>
          <a:lstStyle/>
          <a:p>
            <a:r>
              <a:rPr lang="en-US" b="1" dirty="0"/>
              <a:t>Nanodegrees</a:t>
            </a:r>
            <a:endParaRPr lang="en-US" dirty="0"/>
          </a:p>
          <a:p>
            <a:pPr lvl="1"/>
            <a:r>
              <a:rPr lang="en-US" dirty="0"/>
              <a:t>Nanodegrees are awarded upon completion of one or more targeted online courses. These offshoots of MOOCs (massive open online courses) offer self-study training to career-minded individuals who might not have the time or means to complete a traditional degree program.</a:t>
            </a:r>
          </a:p>
        </p:txBody>
      </p:sp>
    </p:spTree>
    <p:extLst>
      <p:ext uri="{BB962C8B-B14F-4D97-AF65-F5344CB8AC3E}">
        <p14:creationId xmlns:p14="http://schemas.microsoft.com/office/powerpoint/2010/main" val="6545161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Resumes (1 of 3)</a:t>
            </a:r>
          </a:p>
        </p:txBody>
      </p:sp>
      <p:sp>
        <p:nvSpPr>
          <p:cNvPr id="5" name="Content Placeholder 4"/>
          <p:cNvSpPr>
            <a:spLocks noGrp="1"/>
          </p:cNvSpPr>
          <p:nvPr>
            <p:ph idx="1"/>
          </p:nvPr>
        </p:nvSpPr>
        <p:spPr/>
        <p:txBody>
          <a:bodyPr/>
          <a:lstStyle/>
          <a:p>
            <a:r>
              <a:rPr lang="en-US" dirty="0"/>
              <a:t>Job seekers need to produce resumes in a variety of formats, including the following:</a:t>
            </a:r>
          </a:p>
          <a:p>
            <a:pPr lvl="1" indent="-400050"/>
            <a:r>
              <a:rPr lang="en-US" dirty="0"/>
              <a:t>Print</a:t>
            </a:r>
          </a:p>
          <a:p>
            <a:pPr lvl="1" indent="-400050"/>
            <a:r>
              <a:rPr lang="en-US" dirty="0"/>
              <a:t>Email</a:t>
            </a:r>
          </a:p>
          <a:p>
            <a:pPr lvl="1" indent="-400050"/>
            <a:r>
              <a:rPr lang="en-US" dirty="0"/>
              <a:t>HTML</a:t>
            </a:r>
          </a:p>
          <a:p>
            <a:pPr lvl="1" indent="-400050"/>
            <a:r>
              <a:rPr lang="en-US" dirty="0"/>
              <a:t>LinkedIn</a:t>
            </a:r>
          </a:p>
          <a:p>
            <a:pPr lvl="1" indent="-400050"/>
            <a:r>
              <a:rPr lang="en-US" dirty="0"/>
              <a:t>Online job service</a:t>
            </a:r>
          </a:p>
          <a:p>
            <a:pPr lvl="1" indent="-400050"/>
            <a:r>
              <a:rPr lang="en-US" dirty="0"/>
              <a:t>Web portfolio (a hypertext version of your resume)</a:t>
            </a:r>
          </a:p>
        </p:txBody>
      </p:sp>
    </p:spTree>
    <p:extLst>
      <p:ext uri="{BB962C8B-B14F-4D97-AF65-F5344CB8AC3E}">
        <p14:creationId xmlns:p14="http://schemas.microsoft.com/office/powerpoint/2010/main" val="39267207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Resumes (2 of 3)</a:t>
            </a:r>
          </a:p>
        </p:txBody>
      </p:sp>
      <p:sp>
        <p:nvSpPr>
          <p:cNvPr id="3" name="Content Placeholder 2"/>
          <p:cNvSpPr>
            <a:spLocks noGrp="1"/>
          </p:cNvSpPr>
          <p:nvPr>
            <p:ph idx="1"/>
          </p:nvPr>
        </p:nvSpPr>
        <p:spPr/>
        <p:txBody>
          <a:bodyPr>
            <a:normAutofit fontScale="92500"/>
          </a:bodyPr>
          <a:lstStyle/>
          <a:p>
            <a:pPr>
              <a:spcBef>
                <a:spcPts val="600"/>
              </a:spcBef>
            </a:pPr>
            <a:r>
              <a:rPr lang="en-US" sz="2800" dirty="0"/>
              <a:t>Be clear and concise.</a:t>
            </a:r>
          </a:p>
          <a:p>
            <a:pPr marL="742950" indent="-400050">
              <a:spcBef>
                <a:spcPts val="600"/>
              </a:spcBef>
              <a:buFont typeface="Arial" pitchFamily="34" charset="0"/>
              <a:buChar char="–"/>
            </a:pPr>
            <a:r>
              <a:rPr lang="en-US" dirty="0"/>
              <a:t>Eliminate unnecessary words, phrases, and sentences.</a:t>
            </a:r>
          </a:p>
          <a:p>
            <a:pPr marL="742950" indent="-400050">
              <a:spcBef>
                <a:spcPts val="600"/>
              </a:spcBef>
              <a:buFont typeface="Arial" pitchFamily="34" charset="0"/>
              <a:buChar char="–"/>
            </a:pPr>
            <a:r>
              <a:rPr lang="en-US" dirty="0"/>
              <a:t>Be efficient with words when describing tasks, duties, titles, and accomplishments.</a:t>
            </a:r>
          </a:p>
          <a:p>
            <a:pPr marL="742950" indent="-400050">
              <a:spcBef>
                <a:spcPts val="600"/>
              </a:spcBef>
              <a:buFont typeface="Arial" pitchFamily="34" charset="0"/>
              <a:buChar char="–"/>
            </a:pPr>
            <a:r>
              <a:rPr lang="en-US" dirty="0"/>
              <a:t>Be brief and to the point without selling yourself short.</a:t>
            </a:r>
          </a:p>
          <a:p>
            <a:pPr>
              <a:spcBef>
                <a:spcPts val="600"/>
              </a:spcBef>
            </a:pPr>
            <a:r>
              <a:rPr lang="en-US" sz="2800" dirty="0"/>
              <a:t> Place the most Important point first.</a:t>
            </a:r>
          </a:p>
          <a:p>
            <a:pPr marL="800100" indent="-457200">
              <a:spcBef>
                <a:spcPts val="600"/>
              </a:spcBef>
              <a:buFont typeface="Arial" pitchFamily="34" charset="0"/>
              <a:buChar char="–"/>
            </a:pPr>
            <a:r>
              <a:rPr lang="en-US" dirty="0"/>
              <a:t>List your qualifications by importance and relevance to the job you seek.</a:t>
            </a:r>
          </a:p>
          <a:p>
            <a:pPr marL="800100" indent="-457200">
              <a:spcBef>
                <a:spcPts val="600"/>
              </a:spcBef>
              <a:buFont typeface="Arial" pitchFamily="34" charset="0"/>
              <a:buChar char="–"/>
            </a:pPr>
            <a:r>
              <a:rPr lang="en-US" dirty="0"/>
              <a:t>Summarize skills at the top of the resume.</a:t>
            </a:r>
          </a:p>
          <a:p>
            <a:pPr marL="800100" indent="-457200">
              <a:spcBef>
                <a:spcPts val="600"/>
              </a:spcBef>
              <a:buFont typeface="Arial" pitchFamily="34" charset="0"/>
              <a:buChar char="–"/>
            </a:pPr>
            <a:r>
              <a:rPr lang="en-US" dirty="0"/>
              <a:t>Use a bold font to emphasize skills and accomplishments that are required for the position you seek.</a:t>
            </a:r>
          </a:p>
        </p:txBody>
      </p:sp>
    </p:spTree>
    <p:extLst>
      <p:ext uri="{BB962C8B-B14F-4D97-AF65-F5344CB8AC3E}">
        <p14:creationId xmlns:p14="http://schemas.microsoft.com/office/powerpoint/2010/main" val="12697070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Resumes (3 of 3)</a:t>
            </a:r>
          </a:p>
        </p:txBody>
      </p:sp>
      <p:sp>
        <p:nvSpPr>
          <p:cNvPr id="3" name="Content Placeholder 2"/>
          <p:cNvSpPr>
            <a:spLocks noGrp="1"/>
          </p:cNvSpPr>
          <p:nvPr>
            <p:ph idx="1"/>
          </p:nvPr>
        </p:nvSpPr>
        <p:spPr/>
        <p:txBody>
          <a:bodyPr>
            <a:normAutofit fontScale="92500" lnSpcReduction="10000"/>
          </a:bodyPr>
          <a:lstStyle/>
          <a:p>
            <a:pPr marL="800100" indent="-457200">
              <a:lnSpc>
                <a:spcPct val="110000"/>
              </a:lnSpc>
              <a:buFont typeface="Arial" pitchFamily="34" charset="0"/>
              <a:buChar char="–"/>
              <a:tabLst>
                <a:tab pos="800100" algn="l"/>
              </a:tabLst>
            </a:pPr>
            <a:r>
              <a:rPr lang="en-US" sz="2400" dirty="0"/>
              <a:t>Include pertinent information about training, certification, and professional affiliations, but avoid personal information, such as church affiliation and hobbies, that is not directly related to the job.</a:t>
            </a:r>
          </a:p>
          <a:p>
            <a:pPr>
              <a:lnSpc>
                <a:spcPct val="110000"/>
              </a:lnSpc>
            </a:pPr>
            <a:r>
              <a:rPr lang="en-US" dirty="0"/>
              <a:t>Use language effectively.</a:t>
            </a:r>
          </a:p>
          <a:p>
            <a:pPr marL="800100" indent="-457200">
              <a:lnSpc>
                <a:spcPct val="110000"/>
              </a:lnSpc>
              <a:buFont typeface="Arial" pitchFamily="34" charset="0"/>
              <a:buChar char="–"/>
              <a:tabLst>
                <a:tab pos="800100" algn="l"/>
              </a:tabLst>
            </a:pPr>
            <a:r>
              <a:rPr lang="en-US" sz="2400" dirty="0"/>
              <a:t>Target terms and wording to prospective employers. </a:t>
            </a:r>
          </a:p>
          <a:p>
            <a:pPr marL="800100" indent="-457200">
              <a:lnSpc>
                <a:spcPct val="110000"/>
              </a:lnSpc>
              <a:buFont typeface="Arial" pitchFamily="34" charset="0"/>
              <a:buChar char="–"/>
              <a:tabLst>
                <a:tab pos="800100" algn="l"/>
              </a:tabLst>
            </a:pPr>
            <a:r>
              <a:rPr lang="en-US" sz="2400" dirty="0"/>
              <a:t>Use industry jargon wherever appropriate.</a:t>
            </a:r>
          </a:p>
          <a:p>
            <a:pPr marL="800100" indent="-457200">
              <a:lnSpc>
                <a:spcPct val="110000"/>
              </a:lnSpc>
              <a:buFont typeface="Arial" pitchFamily="34" charset="0"/>
              <a:buChar char="–"/>
              <a:tabLst>
                <a:tab pos="800100" algn="l"/>
              </a:tabLst>
            </a:pPr>
            <a:r>
              <a:rPr lang="en-US" sz="2400" dirty="0"/>
              <a:t>Use action verbs to maintain the reader's interest.</a:t>
            </a:r>
          </a:p>
          <a:p>
            <a:pPr marL="800100" indent="-457200">
              <a:lnSpc>
                <a:spcPct val="110000"/>
              </a:lnSpc>
              <a:buFont typeface="Arial" pitchFamily="34" charset="0"/>
              <a:buChar char="–"/>
              <a:tabLst>
                <a:tab pos="800100" algn="l"/>
              </a:tabLst>
            </a:pPr>
            <a:r>
              <a:rPr lang="en-US" sz="2400" dirty="0"/>
              <a:t>Use past and present tenses consistently.</a:t>
            </a:r>
          </a:p>
          <a:p>
            <a:pPr marL="800100" indent="-457200">
              <a:lnSpc>
                <a:spcPct val="110000"/>
              </a:lnSpc>
              <a:buFont typeface="Arial" pitchFamily="34" charset="0"/>
              <a:buChar char="–"/>
              <a:tabLst>
                <a:tab pos="800100" algn="l"/>
              </a:tabLst>
            </a:pPr>
            <a:r>
              <a:rPr lang="en-US" sz="2400" dirty="0"/>
              <a:t>Double-check grammar and spelling.</a:t>
            </a:r>
          </a:p>
          <a:p>
            <a:pPr marL="800100" indent="-457200">
              <a:lnSpc>
                <a:spcPct val="110000"/>
              </a:lnSpc>
              <a:buFont typeface="Arial" pitchFamily="34" charset="0"/>
              <a:buChar char="–"/>
              <a:tabLst>
                <a:tab pos="800100" algn="l"/>
              </a:tabLst>
            </a:pPr>
            <a:r>
              <a:rPr lang="en-US" sz="2400" dirty="0"/>
              <a:t>When posting information in a database, use nouns that describe your skills.</a:t>
            </a:r>
          </a:p>
        </p:txBody>
      </p:sp>
    </p:spTree>
    <p:extLst>
      <p:ext uri="{BB962C8B-B14F-4D97-AF65-F5344CB8AC3E}">
        <p14:creationId xmlns:p14="http://schemas.microsoft.com/office/powerpoint/2010/main" val="34273386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E: ICT Laws and Ethics</a:t>
            </a:r>
          </a:p>
        </p:txBody>
      </p:sp>
      <p:sp>
        <p:nvSpPr>
          <p:cNvPr id="3" name="Content Placeholder 2"/>
          <p:cNvSpPr>
            <a:spLocks noGrp="1"/>
          </p:cNvSpPr>
          <p:nvPr>
            <p:ph idx="1"/>
          </p:nvPr>
        </p:nvSpPr>
        <p:spPr/>
        <p:txBody>
          <a:bodyPr>
            <a:normAutofit/>
          </a:bodyPr>
          <a:lstStyle/>
          <a:p>
            <a:r>
              <a:rPr lang="en-US" dirty="0"/>
              <a:t>ICT Laws</a:t>
            </a:r>
          </a:p>
          <a:p>
            <a:r>
              <a:rPr lang="en-US" dirty="0"/>
              <a:t>ICT Ethics</a:t>
            </a:r>
          </a:p>
          <a:p>
            <a:r>
              <a:rPr lang="en-US" dirty="0"/>
              <a:t>Ethical Decision Making</a:t>
            </a:r>
          </a:p>
          <a:p>
            <a:r>
              <a:rPr lang="en-US" dirty="0"/>
              <a:t>Whistleblowing</a:t>
            </a:r>
          </a:p>
        </p:txBody>
      </p:sp>
    </p:spTree>
    <p:extLst>
      <p:ext uri="{BB962C8B-B14F-4D97-AF65-F5344CB8AC3E}">
        <p14:creationId xmlns:p14="http://schemas.microsoft.com/office/powerpoint/2010/main" val="19426819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E: Objectives (1 of 2)</a:t>
            </a:r>
          </a:p>
        </p:txBody>
      </p:sp>
      <p:sp>
        <p:nvSpPr>
          <p:cNvPr id="3" name="Content Placeholder 2"/>
          <p:cNvSpPr>
            <a:spLocks noGrp="1"/>
          </p:cNvSpPr>
          <p:nvPr>
            <p:ph idx="1"/>
          </p:nvPr>
        </p:nvSpPr>
        <p:spPr/>
        <p:txBody>
          <a:bodyPr>
            <a:noAutofit/>
          </a:bodyPr>
          <a:lstStyle/>
          <a:p>
            <a:pPr>
              <a:spcBef>
                <a:spcPts val="600"/>
              </a:spcBef>
            </a:pPr>
            <a:r>
              <a:rPr lang="en-US" dirty="0"/>
              <a:t>List at least five significant areas of information technology law</a:t>
            </a:r>
          </a:p>
          <a:p>
            <a:pPr>
              <a:spcBef>
                <a:spcPts val="600"/>
              </a:spcBef>
            </a:pPr>
            <a:r>
              <a:rPr lang="en-US" dirty="0"/>
              <a:t>Explain the purpose of the following: Computer Fraud and Abuse Act, Electronic Communication Privacy Act, Communications Decency Act, Digital Millennium Copyright Act, and USA PATRIOT Act</a:t>
            </a:r>
          </a:p>
          <a:p>
            <a:pPr>
              <a:spcBef>
                <a:spcPts val="600"/>
              </a:spcBef>
            </a:pPr>
            <a:r>
              <a:rPr lang="en-US" dirty="0"/>
              <a:t>Supply an example of an ethical dilemma that involves copyright</a:t>
            </a:r>
          </a:p>
          <a:p>
            <a:pPr>
              <a:spcBef>
                <a:spcPts val="600"/>
              </a:spcBef>
            </a:pPr>
            <a:r>
              <a:rPr lang="en-US" dirty="0"/>
              <a:t>Supply examples of ethical dilemmas that involve privacy and confidentiality</a:t>
            </a:r>
          </a:p>
        </p:txBody>
      </p:sp>
    </p:spTree>
    <p:extLst>
      <p:ext uri="{BB962C8B-B14F-4D97-AF65-F5344CB8AC3E}">
        <p14:creationId xmlns:p14="http://schemas.microsoft.com/office/powerpoint/2010/main" val="9929356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E: Objectives (2 of 2)</a:t>
            </a:r>
          </a:p>
        </p:txBody>
      </p:sp>
      <p:sp>
        <p:nvSpPr>
          <p:cNvPr id="3" name="Content Placeholder 2"/>
          <p:cNvSpPr>
            <a:spLocks noGrp="1"/>
          </p:cNvSpPr>
          <p:nvPr>
            <p:ph idx="1"/>
          </p:nvPr>
        </p:nvSpPr>
        <p:spPr/>
        <p:txBody>
          <a:bodyPr>
            <a:noAutofit/>
          </a:bodyPr>
          <a:lstStyle/>
          <a:p>
            <a:r>
              <a:rPr lang="en-US" dirty="0"/>
              <a:t>Explain what technology professionals should consider before using resources at work for their personal projects</a:t>
            </a:r>
          </a:p>
          <a:p>
            <a:r>
              <a:rPr lang="en-US" dirty="0"/>
              <a:t>Explain the context in which technology professionals have social responsibility</a:t>
            </a:r>
          </a:p>
          <a:p>
            <a:r>
              <a:rPr lang="en-US" dirty="0"/>
              <a:t>List five resources for ethical decision making</a:t>
            </a:r>
          </a:p>
          <a:p>
            <a:r>
              <a:rPr lang="en-US" dirty="0"/>
              <a:t>Provide at least three examples of whistleblowing related to information technology</a:t>
            </a:r>
          </a:p>
          <a:p>
            <a:r>
              <a:rPr lang="en-US" dirty="0"/>
              <a:t>Explain the ethical dilemma faced by whistleblowers</a:t>
            </a:r>
          </a:p>
        </p:txBody>
      </p:sp>
    </p:spTree>
    <p:extLst>
      <p:ext uri="{BB962C8B-B14F-4D97-AF65-F5344CB8AC3E}">
        <p14:creationId xmlns:p14="http://schemas.microsoft.com/office/powerpoint/2010/main" val="1689191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ICT Laws (1 of 2)</a:t>
            </a:r>
          </a:p>
        </p:txBody>
      </p:sp>
      <p:sp>
        <p:nvSpPr>
          <p:cNvPr id="3" name="Content Placeholder 2"/>
          <p:cNvSpPr>
            <a:spLocks noGrp="1"/>
          </p:cNvSpPr>
          <p:nvPr>
            <p:ph idx="1"/>
          </p:nvPr>
        </p:nvSpPr>
        <p:spPr/>
        <p:txBody>
          <a:bodyPr>
            <a:normAutofit lnSpcReduction="10000"/>
          </a:bodyPr>
          <a:lstStyle/>
          <a:p>
            <a:r>
              <a:rPr lang="en-US" b="1" dirty="0"/>
              <a:t>Information technology</a:t>
            </a:r>
            <a:r>
              <a:rPr lang="en-US" dirty="0"/>
              <a:t> law is the legal framework that applies to the collection, storage, and distribution of digital information</a:t>
            </a:r>
          </a:p>
          <a:p>
            <a:r>
              <a:rPr lang="en-US" dirty="0"/>
              <a:t>Some of the most significant areas of information technology law include the following:</a:t>
            </a:r>
          </a:p>
          <a:p>
            <a:pPr lvl="1" indent="-457200"/>
            <a:r>
              <a:rPr lang="en-US" dirty="0"/>
              <a:t>Copyright and intellectual property</a:t>
            </a:r>
          </a:p>
          <a:p>
            <a:pPr lvl="1" indent="-457200"/>
            <a:r>
              <a:rPr lang="en-US" dirty="0"/>
              <a:t>Domain names</a:t>
            </a:r>
          </a:p>
          <a:p>
            <a:pPr lvl="1" indent="-457200"/>
            <a:r>
              <a:rPr lang="en-US" dirty="0"/>
              <a:t>Patents</a:t>
            </a:r>
          </a:p>
          <a:p>
            <a:pPr lvl="1" indent="-457200"/>
            <a:r>
              <a:rPr lang="en-US" dirty="0"/>
              <a:t>Cybercrime</a:t>
            </a:r>
          </a:p>
          <a:p>
            <a:pPr lvl="1" indent="-457200"/>
            <a:r>
              <a:rPr lang="en-US" dirty="0"/>
              <a:t>Software and computer contracts</a:t>
            </a:r>
          </a:p>
          <a:p>
            <a:pPr lvl="1" indent="-457200"/>
            <a:r>
              <a:rPr lang="en-US" dirty="0"/>
              <a:t>Privacy</a:t>
            </a:r>
          </a:p>
          <a:p>
            <a:pPr lvl="1" indent="-457200"/>
            <a:r>
              <a:rPr lang="en-US" dirty="0"/>
              <a:t>Communication</a:t>
            </a:r>
          </a:p>
        </p:txBody>
      </p:sp>
    </p:spTree>
    <p:extLst>
      <p:ext uri="{BB962C8B-B14F-4D97-AF65-F5344CB8AC3E}">
        <p14:creationId xmlns:p14="http://schemas.microsoft.com/office/powerpoint/2010/main" val="10865377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ICT Laws (2 of 2)</a:t>
            </a:r>
          </a:p>
        </p:txBody>
      </p:sp>
      <p:pic>
        <p:nvPicPr>
          <p:cNvPr id="6" name="Picture 3" descr="An illustration depicts the key U.S information technology laws and legal decisions that read as follows:&#10;“United States Copyright Act (1976) extends copyright protection beyond print media to “original works of authorship fixed in any tangible medium of expression, now known or later developed, from which they can be perceived, reproduced, or otherwise communicated, either directly or with the aid of a machine or device.”&#10;Fair Use Doctrine, a part of the U.S. Copyright Act, generally allows copying if it is for educational or personal use, if only a portion of the original work is copied, and if it does not have a substantial effect on the market for the original work.&#10;Sony Corp. v. Universal City Studios (1984) sets a precedent that companies are not liable for user infringements, such as using VCRs to make unauthorized copies of videotapes, so long as the technology has valid, non-infringing uses, such as copying personal home videos. In recent cases, the defense for peer-to-peer file sharing networks was based on this decision. &#10;Computer Fraud and Abuse Act (1986 amended in 1994, 1996, 2001, and USA PATRIOT Act) makes it a criminal offense to knowingly access a computer without authorization; transmit a program, information, a code, or a command that causes damage; or distribute passwords that would enable unauthorized access. &#10;Electronic Communications Privacy Act (1986) extends telephone wiretap laws by restricting government agents and unauthorized third parties from tapping into data transmissions without a search warrant. The law does not apply to data, such as email, transmitted on employer-owned equipment.&#10;Health Insurance Portability and Accountability Act (1996) requires health care providers to take reasonable procedural and technical safeguards to insure the confidentiality of individually identifiable health information. &#10;Communications Decency Act (1996) protects ISPs from liability for defamatory statements made by customers. Prohibits material deemed offensive by local community standards from being transmitted to minors. The latter section was overturned in 2002.&#10;Digital Millennium Copyright Act (1998) makes it illegal to circumvent copy-protection technologies, such as those used to prevent unauthorized copying of software CDs, music CDs, and movie DVDs. In addition, it is illegal to distribute any type of software-cracking technology that would be used by others to circumvent copy protection. Protects ISPs against copyright infringement by subscribers if the ISP takes prompt action to block the infringement as soon as it discovers illegal activity.&#10;Children’s Online Privacy Protection Act (1998) regulates the types of data that can be collected and posted online with regard to children under the age of 13.&#10;Gramm-Leach-Bliley Act (1999) requires financial institutions to protect the confidentiality and security of customers’ personal information. &#10;Children’s Internet Protection Act (2000) requires schools and libraries that receive federal funds to implement filtering software that protects adults and minors from obscenity and pornography.&#10;USA PATRIOT Act (2001) enhances the authority of law enforcement agents to preempt potential terrorist acts by various means, such as monitoring electronic communications without first obtaining a search warrant in situations where there is imminent danger. Offers safe harbor to ISPs that voluntarily disclose potentially threatening activities of users. Increases maximum penalties for hackers.&#10;Homeland Security Act (2002) establishes a Department of Homeland Security with an agency to monitor threats to the communications infrastructure, including the Internet, and exempts from the Privacy Act any information about infrastructure vulnerabilities to terrorism submitted by individuals or non-federal agencies.&#10;Sarbanes-Oxley Act (2002) establishes financial reporting regulations to prevent corporate fraud. Requires full disclosure in accounting systems and protects corporate whistleblowers.&#10;CAN-SPAM Act (2003) establishes national standards for sending commercial email by requiring senders to use a valid subject line, include the sender’s legitimate physical address, and provide an opt-out mechanism.&#10;Green v. America Online (2003) interprets sections of the Communications Decency Act to mean that ISPs are not responsible for malicious software transmitted over their services by hackers.&#10;MGM v. Grokster (2005) refines the precedent set in the 1984 Sony Corp. v. Universal City Studios case. Companies that actively encourage infringement, as seemed to be true of peer-to-peer file sharing networks such as Grokster, can be held accountable for user infringement. Authors Guild v. HathiTrust (2014) allows Google and local libraries to copy and store millions of copyrighted works and display their contents in the context of search engine results.”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1689100"/>
            <a:ext cx="3352801" cy="4442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8971484"/>
      </p:ext>
    </p:extLst>
  </p:cSld>
  <p:clrMapOvr>
    <a:masterClrMapping/>
  </p:clrMapOvr>
  <p:transition spd="slow"/>
</p:sld>
</file>

<file path=ppt/theme/theme1.xml><?xml version="1.0" encoding="utf-8"?>
<a:theme xmlns:a="http://schemas.openxmlformats.org/drawingml/2006/main" name="Samp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6452</Words>
  <Application>Microsoft Office PowerPoint</Application>
  <PresentationFormat>全屏显示(4:3)</PresentationFormat>
  <Paragraphs>529</Paragraphs>
  <Slides>107</Slides>
  <Notes>8</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107</vt:i4>
      </vt:variant>
    </vt:vector>
  </HeadingPairs>
  <TitlesOfParts>
    <vt:vector size="112" baseType="lpstr">
      <vt:lpstr>Arial</vt:lpstr>
      <vt:lpstr>Calibri</vt:lpstr>
      <vt:lpstr>Courier New</vt:lpstr>
      <vt:lpstr>Wingdings</vt:lpstr>
      <vt:lpstr>Sample</vt:lpstr>
      <vt:lpstr>Computer Concepts 2018</vt:lpstr>
      <vt:lpstr>Module Contents</vt:lpstr>
      <vt:lpstr>Section A: ICT Industry Basics</vt:lpstr>
      <vt:lpstr>Section A: Objectives (1 of 2) </vt:lpstr>
      <vt:lpstr>Section A: Objectives (2 of 2) </vt:lpstr>
      <vt:lpstr>ICT Core Industries (1 of 5)</vt:lpstr>
      <vt:lpstr>ICT Core Industries (2 of 5)</vt:lpstr>
      <vt:lpstr>ICT Core Industries (3 of 5)</vt:lpstr>
      <vt:lpstr>ICT Core Industries (4 of 5)</vt:lpstr>
      <vt:lpstr>ICT Core Industries (5 of 5)</vt:lpstr>
      <vt:lpstr>ICT Goods and Services (1 of 5)</vt:lpstr>
      <vt:lpstr>ICT Goods and Services (2 of 5)</vt:lpstr>
      <vt:lpstr>ICT Goods and Services (3 of 5)</vt:lpstr>
      <vt:lpstr>ICT Goods and Services (4 of 5)</vt:lpstr>
      <vt:lpstr>ICT Goods and Services (5 of 5)</vt:lpstr>
      <vt:lpstr>Technology Life Cycles (1 of 3)</vt:lpstr>
      <vt:lpstr>Technology Life Cycles (2 of 3)</vt:lpstr>
      <vt:lpstr>Technology Life Cycles (3 of 3)</vt:lpstr>
      <vt:lpstr>Disruptive Technology (1 of 2)</vt:lpstr>
      <vt:lpstr>Disruptive Technology (2 of 2)</vt:lpstr>
      <vt:lpstr>ICT and Productivity (1 of 4)</vt:lpstr>
      <vt:lpstr>ICT and Productivity (2 of 4)</vt:lpstr>
      <vt:lpstr>ICT and Productivity (3 of 4)</vt:lpstr>
      <vt:lpstr>ICT and Productivity (4 of 4)</vt:lpstr>
      <vt:lpstr>ICT and National Security (1 of 4)</vt:lpstr>
      <vt:lpstr>ICT and National Security (2 of 4)</vt:lpstr>
      <vt:lpstr>ICT and National Security (3 of 4)</vt:lpstr>
      <vt:lpstr>ICT and National Security (4 of 4)</vt:lpstr>
      <vt:lpstr>Section B: The Computer Industry</vt:lpstr>
      <vt:lpstr>Section B: Objectives (1 of 2)</vt:lpstr>
      <vt:lpstr>Section B: Objectives (2 of 2)</vt:lpstr>
      <vt:lpstr>Manual Calculators (1 of 2)</vt:lpstr>
      <vt:lpstr>Manual Calculators (2 of 2)</vt:lpstr>
      <vt:lpstr>Mechanical Calculators (1 of 4)</vt:lpstr>
      <vt:lpstr>Mechanical Calculators (2 of 4)</vt:lpstr>
      <vt:lpstr>Mechanical Calculators (3 of 4)</vt:lpstr>
      <vt:lpstr>Mechanical Calculators (4 of 4)</vt:lpstr>
      <vt:lpstr>Computer Prototypes (1 of 4)</vt:lpstr>
      <vt:lpstr>Computer Prototypes (2 of 4)</vt:lpstr>
      <vt:lpstr>Commercial Computers</vt:lpstr>
      <vt:lpstr>Computer Prototypes (3 of 4)</vt:lpstr>
      <vt:lpstr>Computer Prototypes (4 of 4)</vt:lpstr>
      <vt:lpstr>Commercial Computers (1 of 5)</vt:lpstr>
      <vt:lpstr>Commercial Computers (2 of 5)</vt:lpstr>
      <vt:lpstr>Commercial Computers (3 of 5)</vt:lpstr>
      <vt:lpstr>Commercial Computers (4 of 5)</vt:lpstr>
      <vt:lpstr>Commercial Computers (5 of 5)</vt:lpstr>
      <vt:lpstr>Personal Computers (1 of 6)</vt:lpstr>
      <vt:lpstr>Personal Computers (2 of 6)</vt:lpstr>
      <vt:lpstr>Personal Computers (3 of 6)</vt:lpstr>
      <vt:lpstr>Personal Computers (4 of 6)</vt:lpstr>
      <vt:lpstr>Personal Computers (5 of 6)</vt:lpstr>
      <vt:lpstr>Personal Computers (6 of 6)</vt:lpstr>
      <vt:lpstr>Section C: The Telecom Industry</vt:lpstr>
      <vt:lpstr>Section C: Objectives (1 of 2)</vt:lpstr>
      <vt:lpstr>Section C: Objectives (2 of 2)</vt:lpstr>
      <vt:lpstr>Telegraph (1 of 2)</vt:lpstr>
      <vt:lpstr>Telegraph (2 of 2)</vt:lpstr>
      <vt:lpstr>Telephone (1 of 3)</vt:lpstr>
      <vt:lpstr>Telephone (2 of 3)</vt:lpstr>
      <vt:lpstr>Telephone (3 of 3)</vt:lpstr>
      <vt:lpstr>Radio</vt:lpstr>
      <vt:lpstr>Cellular Phones (1 of 4)</vt:lpstr>
      <vt:lpstr>Cellular Phones (2 of 4)</vt:lpstr>
      <vt:lpstr>Cellular Phones (3 of 4)</vt:lpstr>
      <vt:lpstr>Cellular Phones (4 of 4)</vt:lpstr>
      <vt:lpstr>Television (1 of 2)</vt:lpstr>
      <vt:lpstr>Television (2 of 2)</vt:lpstr>
      <vt:lpstr>Section D: Tech Careers</vt:lpstr>
      <vt:lpstr>Section D: Objectives (1 of 2)</vt:lpstr>
      <vt:lpstr>Section D: Objectives (2 of 2)</vt:lpstr>
      <vt:lpstr>Jobs and Salaries (1 of 12)</vt:lpstr>
      <vt:lpstr>Jobs and Salaries (2 of 12)</vt:lpstr>
      <vt:lpstr>Jobs and Salaries (3 of 12)</vt:lpstr>
      <vt:lpstr>Jobs and Salaries (4 of 12)</vt:lpstr>
      <vt:lpstr>Jobs and Salaries (5 of 12)</vt:lpstr>
      <vt:lpstr>Jobs and Salaries (6 of 12)</vt:lpstr>
      <vt:lpstr>Jobs and Salaries (7 of 12)</vt:lpstr>
      <vt:lpstr>Jobs and Salaries (8 of 12)</vt:lpstr>
      <vt:lpstr>Jobs and Salaries (9 of 12)</vt:lpstr>
      <vt:lpstr>Jobs and Salaries (10 of 12)</vt:lpstr>
      <vt:lpstr>Jobs and Salaries (11 of 12)</vt:lpstr>
      <vt:lpstr>Jobs and Salaries (12 of 12)</vt:lpstr>
      <vt:lpstr>Education (1 of 4)</vt:lpstr>
      <vt:lpstr>Education (2 of 4)</vt:lpstr>
      <vt:lpstr>Education (3 of 4)</vt:lpstr>
      <vt:lpstr>Education (4 of 4)</vt:lpstr>
      <vt:lpstr>Certification (1 of 4)</vt:lpstr>
      <vt:lpstr>Certification (2 of 4)</vt:lpstr>
      <vt:lpstr>Certification (3 of 4)</vt:lpstr>
      <vt:lpstr>Certification (4 of 4)</vt:lpstr>
      <vt:lpstr>Resumes (1 of 3)</vt:lpstr>
      <vt:lpstr>Resumes (2 of 3)</vt:lpstr>
      <vt:lpstr>Resumes (3 of 3)</vt:lpstr>
      <vt:lpstr>Section E: ICT Laws and Ethics</vt:lpstr>
      <vt:lpstr>Section E: Objectives (1 of 2)</vt:lpstr>
      <vt:lpstr>Section E: Objectives (2 of 2)</vt:lpstr>
      <vt:lpstr>ICT Laws (1 of 2)</vt:lpstr>
      <vt:lpstr>ICT Laws (2 of 2)</vt:lpstr>
      <vt:lpstr>ICT Ethics (1 of 2)</vt:lpstr>
      <vt:lpstr>ICT Ethics (2 of 2)</vt:lpstr>
      <vt:lpstr>Ethical Decision Making (1 of 3)</vt:lpstr>
      <vt:lpstr>Ethical Decision Making (2 of 3)</vt:lpstr>
      <vt:lpstr>Ethical Decision Making (3 of 3)</vt:lpstr>
      <vt:lpstr>Whistleblowing (1 of 3)</vt:lpstr>
      <vt:lpstr>Whistleblowing (2 of 3)</vt:lpstr>
      <vt:lpstr>Whistleblowing (3 of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8 The ICT Industry</dc:title>
  <dc:creator/>
  <cp:lastModifiedBy/>
  <cp:revision>1</cp:revision>
  <dcterms:created xsi:type="dcterms:W3CDTF">2015-05-25T16:21:36Z</dcterms:created>
  <dcterms:modified xsi:type="dcterms:W3CDTF">2022-01-02T06:56:30Z</dcterms:modified>
</cp:coreProperties>
</file>